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handoutMasterIdLst>
    <p:handoutMasterId r:id="rId64"/>
  </p:handoutMasterIdLst>
  <p:sldIdLst>
    <p:sldId id="345" r:id="rId3"/>
    <p:sldId id="751" r:id="rId4"/>
    <p:sldId id="732" r:id="rId5"/>
    <p:sldId id="735" r:id="rId6"/>
    <p:sldId id="734" r:id="rId7"/>
    <p:sldId id="733" r:id="rId8"/>
    <p:sldId id="403" r:id="rId9"/>
    <p:sldId id="404" r:id="rId10"/>
    <p:sldId id="418" r:id="rId11"/>
    <p:sldId id="406" r:id="rId12"/>
    <p:sldId id="407" r:id="rId13"/>
    <p:sldId id="408" r:id="rId14"/>
    <p:sldId id="409" r:id="rId15"/>
    <p:sldId id="410" r:id="rId16"/>
    <p:sldId id="411" r:id="rId17"/>
    <p:sldId id="412" r:id="rId18"/>
    <p:sldId id="413" r:id="rId19"/>
    <p:sldId id="414" r:id="rId20"/>
    <p:sldId id="415" r:id="rId21"/>
    <p:sldId id="419" r:id="rId22"/>
    <p:sldId id="423" r:id="rId23"/>
    <p:sldId id="499" r:id="rId24"/>
    <p:sldId id="494" r:id="rId25"/>
    <p:sldId id="495" r:id="rId26"/>
    <p:sldId id="496" r:id="rId27"/>
    <p:sldId id="497" r:id="rId28"/>
    <p:sldId id="291" r:id="rId29"/>
    <p:sldId id="752" r:id="rId30"/>
    <p:sldId id="298" r:id="rId31"/>
    <p:sldId id="292" r:id="rId32"/>
    <p:sldId id="299" r:id="rId33"/>
    <p:sldId id="294" r:id="rId34"/>
    <p:sldId id="455" r:id="rId35"/>
    <p:sldId id="501" r:id="rId36"/>
    <p:sldId id="503" r:id="rId37"/>
    <p:sldId id="502" r:id="rId38"/>
    <p:sldId id="458" r:id="rId39"/>
    <p:sldId id="459" r:id="rId40"/>
    <p:sldId id="507" r:id="rId41"/>
    <p:sldId id="506" r:id="rId42"/>
    <p:sldId id="461" r:id="rId43"/>
    <p:sldId id="462" r:id="rId44"/>
    <p:sldId id="463" r:id="rId45"/>
    <p:sldId id="472" r:id="rId46"/>
    <p:sldId id="736" r:id="rId47"/>
    <p:sldId id="467" r:id="rId48"/>
    <p:sldId id="469" r:id="rId49"/>
    <p:sldId id="470" r:id="rId50"/>
    <p:sldId id="474" r:id="rId51"/>
    <p:sldId id="475" r:id="rId52"/>
    <p:sldId id="476" r:id="rId53"/>
    <p:sldId id="477" r:id="rId54"/>
    <p:sldId id="504" r:id="rId55"/>
    <p:sldId id="478" r:id="rId56"/>
    <p:sldId id="740" r:id="rId57"/>
    <p:sldId id="753" r:id="rId58"/>
    <p:sldId id="424" r:id="rId59"/>
    <p:sldId id="737" r:id="rId60"/>
    <p:sldId id="738" r:id="rId61"/>
    <p:sldId id="485" r:id="rId62"/>
  </p:sldIdLst>
  <p:sldSz cx="9144000" cy="6858000" type="screen4x3"/>
  <p:notesSz cx="7010400" cy="92964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a:srgbClr val="F6F5EC"/>
    <a:srgbClr val="0098A2"/>
    <a:srgbClr val="0067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CADCD9"/>
          </a:solidFill>
        </a:fill>
      </a:tcStyle>
    </a:wholeTbl>
    <a:band2H>
      <a:tcTxStyle/>
      <a:tcStyle>
        <a:tcBdr/>
        <a:fill>
          <a:solidFill>
            <a:srgbClr val="E6EEED"/>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D5DBDE"/>
          </a:solidFill>
        </a:fill>
      </a:tcStyle>
    </a:wholeTbl>
    <a:band2H>
      <a:tcTxStyle/>
      <a:tcStyle>
        <a:tcBdr/>
        <a:fill>
          <a:solidFill>
            <a:srgbClr val="EBEEE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8FFCD"/>
          </a:solidFill>
        </a:fill>
      </a:tcStyle>
    </a:wholeTbl>
    <a:band2H>
      <a:tcTxStyle/>
      <a:tcStyle>
        <a:tcBdr/>
        <a:fill>
          <a:solidFill>
            <a:srgbClr val="FCFFE8"/>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212121"/>
          </a:solidFill>
        </a:fill>
      </a:tcStyle>
    </a:band2H>
    <a:firstCol>
      <a:tcTxStyle b="on" i="off">
        <a:font>
          <a:latin typeface="Arial"/>
          <a:ea typeface="Arial"/>
          <a:cs typeface="Arial"/>
        </a:font>
        <a:srgbClr val="21212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12121"/>
          </a:solidFill>
        </a:fill>
      </a:tcStyle>
    </a:lastRow>
    <a:firstRow>
      <a:tcTxStyle b="on" i="off">
        <a:font>
          <a:latin typeface="Arial"/>
          <a:ea typeface="Arial"/>
          <a:cs typeface="Arial"/>
        </a:font>
        <a:srgbClr val="212121"/>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FFFFFF"/>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wholeTbl>
    <a:band2H>
      <a:tcTxStyle/>
      <a:tcStyle>
        <a:tcBdr/>
        <a:fill>
          <a:solidFill>
            <a:srgbClr val="FFFFFF"/>
          </a:solidFill>
        </a:fill>
      </a:tcStyle>
    </a:band2H>
    <a:firstCol>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Col>
    <a:la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38100" cap="flat">
              <a:solidFill>
                <a:srgbClr val="212121"/>
              </a:solidFill>
              <a:prstDash val="solid"/>
              <a:round/>
            </a:ln>
          </a:top>
          <a:bottom>
            <a:ln w="127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lastRow>
    <a:firstRow>
      <a:tcTxStyle b="on" i="off">
        <a:font>
          <a:latin typeface="Arial"/>
          <a:ea typeface="Arial"/>
          <a:cs typeface="Arial"/>
        </a:font>
        <a:srgbClr val="212121"/>
      </a:tcTxStyle>
      <a:tcStyle>
        <a:tcBdr>
          <a:left>
            <a:ln w="12700" cap="flat">
              <a:solidFill>
                <a:srgbClr val="212121"/>
              </a:solidFill>
              <a:prstDash val="solid"/>
              <a:round/>
            </a:ln>
          </a:left>
          <a:right>
            <a:ln w="12700" cap="flat">
              <a:solidFill>
                <a:srgbClr val="212121"/>
              </a:solidFill>
              <a:prstDash val="solid"/>
              <a:round/>
            </a:ln>
          </a:right>
          <a:top>
            <a:ln w="12700" cap="flat">
              <a:solidFill>
                <a:srgbClr val="212121"/>
              </a:solidFill>
              <a:prstDash val="solid"/>
              <a:round/>
            </a:ln>
          </a:top>
          <a:bottom>
            <a:ln w="38100" cap="flat">
              <a:solidFill>
                <a:srgbClr val="212121"/>
              </a:solidFill>
              <a:prstDash val="solid"/>
              <a:round/>
            </a:ln>
          </a:bottom>
          <a:insideH>
            <a:ln w="12700" cap="flat">
              <a:solidFill>
                <a:srgbClr val="212121"/>
              </a:solidFill>
              <a:prstDash val="solid"/>
              <a:round/>
            </a:ln>
          </a:insideH>
          <a:insideV>
            <a:ln w="12700" cap="flat">
              <a:solidFill>
                <a:srgbClr val="212121"/>
              </a:solidFill>
              <a:prstDash val="solid"/>
              <a:round/>
            </a:ln>
          </a:insideV>
        </a:tcBdr>
        <a:fill>
          <a:solidFill>
            <a:srgbClr val="FFFFFF"/>
          </a:solidFill>
        </a:fill>
      </a:tcStyle>
    </a:firstRow>
  </a:tblStyle>
  <a:tblStyle styleId="{2708684C-4D16-4618-839F-0558EEFCDFE6}" styleName="">
    <a:tblBg/>
    <a:wholeTbl>
      <a:tcTxStyle b="off"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06" autoAdjust="0"/>
    <p:restoredTop sz="62769" autoAdjust="0"/>
  </p:normalViewPr>
  <p:slideViewPr>
    <p:cSldViewPr snapToGrid="0" snapToObjects="1">
      <p:cViewPr varScale="1">
        <p:scale>
          <a:sx n="42" d="100"/>
          <a:sy n="42" d="100"/>
        </p:scale>
        <p:origin x="2108" y="36"/>
      </p:cViewPr>
      <p:guideLst>
        <p:guide orient="horz" pos="2136"/>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6057409A-AC61-4CA1-A68F-67F711F6026D}" type="datetimeFigureOut">
              <a:rPr lang="en-US" smtClean="0"/>
              <a:t>1/29/2020</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564BE04C-502A-419B-BBAD-E394383AD256}" type="slidenum">
              <a:rPr lang="en-US" smtClean="0"/>
              <a:t>‹#›</a:t>
            </a:fld>
            <a:endParaRPr lang="en-US"/>
          </a:p>
        </p:txBody>
      </p:sp>
    </p:spTree>
    <p:extLst>
      <p:ext uri="{BB962C8B-B14F-4D97-AF65-F5344CB8AC3E}">
        <p14:creationId xmlns:p14="http://schemas.microsoft.com/office/powerpoint/2010/main" val="371533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81100" y="696913"/>
            <a:ext cx="4648200" cy="3486150"/>
          </a:xfrm>
          <a:prstGeom prst="rect">
            <a:avLst/>
          </a:prstGeom>
        </p:spPr>
        <p:txBody>
          <a:bodyPr lIns="93177" tIns="46589" rIns="93177" bIns="46589"/>
          <a:lstStyle/>
          <a:p>
            <a:endParaRPr/>
          </a:p>
        </p:txBody>
      </p:sp>
      <p:sp>
        <p:nvSpPr>
          <p:cNvPr id="107" name="Shape 107"/>
          <p:cNvSpPr>
            <a:spLocks noGrp="1"/>
          </p:cNvSpPr>
          <p:nvPr>
            <p:ph type="body" sz="quarter" idx="1"/>
          </p:nvPr>
        </p:nvSpPr>
        <p:spPr>
          <a:xfrm>
            <a:off x="934720" y="4415790"/>
            <a:ext cx="5140960" cy="4183380"/>
          </a:xfrm>
          <a:prstGeom prst="rect">
            <a:avLst/>
          </a:prstGeom>
        </p:spPr>
        <p:txBody>
          <a:bodyPr lIns="93177" tIns="46589" rIns="93177" bIns="46589"/>
          <a:lstStyle/>
          <a:p>
            <a:endParaRPr/>
          </a:p>
        </p:txBody>
      </p:sp>
    </p:spTree>
    <p:extLst>
      <p:ext uri="{BB962C8B-B14F-4D97-AF65-F5344CB8AC3E}">
        <p14:creationId xmlns:p14="http://schemas.microsoft.com/office/powerpoint/2010/main" val="3855296182"/>
      </p:ext>
    </p:extLst>
  </p:cSld>
  <p:clrMap bg1="lt1" tx1="dk1" bg2="lt2" tx2="dk2" accent1="accent1" accent2="accent2" accent3="accent3" accent4="accent4" accent5="accent5" accent6="accent6" hlink="hlink" folHlink="folHlink"/>
  <p:notesStyle>
    <a:lvl1pPr latinLnBrk="0">
      <a:defRPr>
        <a:latin typeface="Helvetica Neue"/>
        <a:ea typeface="Helvetica Neue"/>
        <a:cs typeface="Helvetica Neue"/>
        <a:sym typeface="Helvetica Neue"/>
      </a:defRPr>
    </a:lvl1pPr>
    <a:lvl2pPr indent="228600" latinLnBrk="0">
      <a:defRPr>
        <a:latin typeface="Helvetica Neue"/>
        <a:ea typeface="Helvetica Neue"/>
        <a:cs typeface="Helvetica Neue"/>
        <a:sym typeface="Helvetica Neue"/>
      </a:defRPr>
    </a:lvl2pPr>
    <a:lvl3pPr indent="457200" latinLnBrk="0">
      <a:defRPr>
        <a:latin typeface="Helvetica Neue"/>
        <a:ea typeface="Helvetica Neue"/>
        <a:cs typeface="Helvetica Neue"/>
        <a:sym typeface="Helvetica Neue"/>
      </a:defRPr>
    </a:lvl3pPr>
    <a:lvl4pPr indent="685800" latinLnBrk="0">
      <a:defRPr>
        <a:latin typeface="Helvetica Neue"/>
        <a:ea typeface="Helvetica Neue"/>
        <a:cs typeface="Helvetica Neue"/>
        <a:sym typeface="Helvetica Neue"/>
      </a:defRPr>
    </a:lvl4pPr>
    <a:lvl5pPr indent="914400" latinLnBrk="0">
      <a:defRPr>
        <a:latin typeface="Helvetica Neue"/>
        <a:ea typeface="Helvetica Neue"/>
        <a:cs typeface="Helvetica Neue"/>
        <a:sym typeface="Helvetica Neue"/>
      </a:defRPr>
    </a:lvl5pPr>
    <a:lvl6pPr indent="1143000" latinLnBrk="0">
      <a:defRPr>
        <a:latin typeface="Helvetica Neue"/>
        <a:ea typeface="Helvetica Neue"/>
        <a:cs typeface="Helvetica Neue"/>
        <a:sym typeface="Helvetica Neue"/>
      </a:defRPr>
    </a:lvl6pPr>
    <a:lvl7pPr indent="1371600" latinLnBrk="0">
      <a:defRPr>
        <a:latin typeface="Helvetica Neue"/>
        <a:ea typeface="Helvetica Neue"/>
        <a:cs typeface="Helvetica Neue"/>
        <a:sym typeface="Helvetica Neue"/>
      </a:defRPr>
    </a:lvl7pPr>
    <a:lvl8pPr indent="1600200" latinLnBrk="0">
      <a:defRPr>
        <a:latin typeface="Helvetica Neue"/>
        <a:ea typeface="Helvetica Neue"/>
        <a:cs typeface="Helvetica Neue"/>
        <a:sym typeface="Helvetica Neue"/>
      </a:defRPr>
    </a:lvl8pPr>
    <a:lvl9pPr indent="1828800" latinLnBrk="0">
      <a:defRPr>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esignfuckingthinking.tumblr.co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021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8663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2698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6781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Bef>
                <a:spcPts val="900"/>
              </a:spcBef>
              <a:defRPr sz="1300">
                <a:solidFill>
                  <a:srgbClr val="CCCCCC"/>
                </a:solidFill>
                <a:latin typeface="+mn-lt"/>
                <a:ea typeface="+mn-ea"/>
                <a:cs typeface="+mn-cs"/>
                <a:sym typeface="Helvetica"/>
              </a:defRPr>
            </a:pPr>
            <a:r>
              <a:rPr lang="en-US" sz="1800" b="1" dirty="0">
                <a:solidFill>
                  <a:srgbClr val="FAA619"/>
                </a:solidFill>
                <a:latin typeface="Helvetica Neue"/>
                <a:ea typeface="Helvetica Neue"/>
                <a:cs typeface="Helvetica Neue"/>
                <a:sym typeface="Helvetica"/>
              </a:rPr>
              <a:t>Meaning</a:t>
            </a:r>
            <a:r>
              <a:rPr lang="en-US" sz="1800" dirty="0">
                <a:solidFill>
                  <a:srgbClr val="CCCCCC"/>
                </a:solidFill>
                <a:latin typeface="Helvetica Neue"/>
                <a:ea typeface="Helvetica Neue"/>
                <a:cs typeface="Helvetica Neue"/>
                <a:sym typeface="Helvetica"/>
              </a:rPr>
              <a:t> is generated by asking questions like:</a:t>
            </a:r>
            <a:endParaRPr lang="en-US" sz="1800" dirty="0">
              <a:solidFill>
                <a:srgbClr val="000000"/>
              </a:solidFill>
              <a:latin typeface="Helvetica Neue"/>
              <a:ea typeface="Helvetica Neue"/>
              <a:cs typeface="Helvetica Neue"/>
              <a:sym typeface="Helvetica"/>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lang="en-US" sz="1800" dirty="0">
                <a:solidFill>
                  <a:srgbClr val="CCCCCC"/>
                </a:solidFill>
                <a:latin typeface="Helvetica Neue"/>
                <a:ea typeface="Helvetica Neue"/>
                <a:cs typeface="Helvetica Neue"/>
                <a:sym typeface="Helvetica"/>
              </a:rPr>
              <a:t>What is this saying about a particular context?</a:t>
            </a:r>
            <a:endParaRPr lang="en-US" sz="1800" dirty="0">
              <a:solidFill>
                <a:srgbClr val="000000"/>
              </a:solidFill>
              <a:latin typeface="Helvetica Neue"/>
              <a:ea typeface="Helvetica Neue"/>
              <a:cs typeface="Helvetica Neue"/>
              <a:sym typeface="Helvetica"/>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lang="en-US" sz="1800" dirty="0">
                <a:solidFill>
                  <a:srgbClr val="CCCCCC"/>
                </a:solidFill>
                <a:latin typeface="Helvetica Neue"/>
                <a:ea typeface="Helvetica Neue"/>
                <a:cs typeface="Helvetica Neue"/>
                <a:sym typeface="Helvetica"/>
              </a:rPr>
              <a:t>What caused or prompted the person to think/say this?</a:t>
            </a:r>
            <a:endParaRPr lang="en-US" sz="1800" dirty="0">
              <a:solidFill>
                <a:srgbClr val="000000"/>
              </a:solidFill>
              <a:latin typeface="Helvetica Neue"/>
              <a:ea typeface="Helvetica Neue"/>
              <a:cs typeface="Helvetica Neue"/>
              <a:sym typeface="Helvetica"/>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lang="en-US" sz="1800" dirty="0">
                <a:solidFill>
                  <a:srgbClr val="CCCCCC"/>
                </a:solidFill>
                <a:latin typeface="Helvetica Neue"/>
                <a:ea typeface="Helvetica Neue"/>
                <a:cs typeface="Helvetica Neue"/>
                <a:sym typeface="Helvetica"/>
              </a:rPr>
              <a:t>If I read between the lines, does it speak to something larger?</a:t>
            </a:r>
            <a:endParaRPr lang="en-US" sz="1800" dirty="0">
              <a:solidFill>
                <a:srgbClr val="000000"/>
              </a:solidFill>
              <a:latin typeface="Helvetica Neue"/>
              <a:ea typeface="Helvetica Neue"/>
              <a:cs typeface="Helvetica Neue"/>
              <a:sym typeface="Helvetica"/>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lang="en-US" sz="1800" dirty="0">
                <a:solidFill>
                  <a:srgbClr val="CCCCCC"/>
                </a:solidFill>
                <a:latin typeface="Helvetica Neue"/>
                <a:ea typeface="Helvetica Neue"/>
                <a:cs typeface="Helvetica Neue"/>
                <a:sym typeface="Helvetica"/>
              </a:rPr>
              <a:t>What about this situation would lead a person to say this or do this? </a:t>
            </a:r>
            <a:br>
              <a:rPr lang="en-US" sz="1800" dirty="0">
                <a:solidFill>
                  <a:srgbClr val="CCCCCC"/>
                </a:solidFill>
                <a:latin typeface="Helvetica Neue"/>
                <a:ea typeface="Helvetica Neue"/>
                <a:cs typeface="Helvetica Neue"/>
                <a:sym typeface="Helvetica"/>
              </a:rPr>
            </a:br>
            <a:r>
              <a:rPr lang="en-US" sz="1800" dirty="0">
                <a:solidFill>
                  <a:srgbClr val="CCCCCC"/>
                </a:solidFill>
                <a:latin typeface="Helvetica Neue"/>
                <a:ea typeface="Helvetica Neue"/>
                <a:cs typeface="Helvetica Neue"/>
                <a:sym typeface="Helvetica"/>
              </a:rPr>
              <a:t>(Go back and remember the context for this moment)</a:t>
            </a:r>
          </a:p>
          <a:p>
            <a:endParaRPr lang="en-US" dirty="0"/>
          </a:p>
        </p:txBody>
      </p:sp>
    </p:spTree>
    <p:extLst>
      <p:ext uri="{BB962C8B-B14F-4D97-AF65-F5344CB8AC3E}">
        <p14:creationId xmlns:p14="http://schemas.microsoft.com/office/powerpoint/2010/main" val="1735158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49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9867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4496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8373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1889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40082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464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11638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9617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464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intentionally orient and articulate design challenges is as a “how might we” question.</a:t>
            </a:r>
          </a:p>
          <a:p>
            <a:endParaRPr lang="en-US" dirty="0"/>
          </a:p>
          <a:p>
            <a:r>
              <a:rPr lang="en-US" dirty="0"/>
              <a:t>You don’t have to use this construction, but these 3 words and a question mark have specific benefits:</a:t>
            </a:r>
          </a:p>
          <a:p>
            <a:endParaRPr lang="en-US" dirty="0"/>
          </a:p>
          <a:p>
            <a:r>
              <a:rPr lang="en-US" dirty="0"/>
              <a:t>[Continued on following slides]</a:t>
            </a:r>
          </a:p>
        </p:txBody>
      </p:sp>
      <p:sp>
        <p:nvSpPr>
          <p:cNvPr id="4" name="Slide Number Placeholder 3"/>
          <p:cNvSpPr>
            <a:spLocks noGrp="1"/>
          </p:cNvSpPr>
          <p:nvPr>
            <p:ph type="sldNum" sz="quarter" idx="10"/>
          </p:nvPr>
        </p:nvSpPr>
        <p:spPr>
          <a:xfrm>
            <a:off x="3970938" y="8829967"/>
            <a:ext cx="3037840" cy="466433"/>
          </a:xfrm>
          <a:prstGeom prst="rect">
            <a:avLst/>
          </a:prstGeom>
        </p:spPr>
        <p:txBody>
          <a:bodyPr lIns="93177" tIns="46589" rIns="93177" bIns="46589"/>
          <a:lstStyle/>
          <a:p>
            <a:fld id="{BAAD3F4E-6678-784F-A74C-5FBA4BEE2935}" type="slidenum">
              <a:rPr lang="en-US" smtClean="0">
                <a:solidFill>
                  <a:prstClr val="black"/>
                </a:solidFill>
                <a:latin typeface="Calibri" panose="020F0502020204030204"/>
              </a:rPr>
              <a:pPr/>
              <a:t>23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665650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slide. Explain benefits of each word—continued on following slides.]</a:t>
            </a:r>
          </a:p>
        </p:txBody>
      </p:sp>
      <p:sp>
        <p:nvSpPr>
          <p:cNvPr id="4" name="Slide Number Placeholder 3"/>
          <p:cNvSpPr>
            <a:spLocks noGrp="1"/>
          </p:cNvSpPr>
          <p:nvPr>
            <p:ph type="sldNum" sz="quarter" idx="10"/>
          </p:nvPr>
        </p:nvSpPr>
        <p:spPr>
          <a:xfrm>
            <a:off x="3970938" y="8829967"/>
            <a:ext cx="3037840" cy="466433"/>
          </a:xfrm>
          <a:prstGeom prst="rect">
            <a:avLst/>
          </a:prstGeom>
        </p:spPr>
        <p:txBody>
          <a:bodyPr lIns="93177" tIns="46589" rIns="93177" bIns="46589"/>
          <a:lstStyle/>
          <a:p>
            <a:fld id="{BAAD3F4E-6678-784F-A74C-5FBA4BEE2935}" type="slidenum">
              <a:rPr lang="en-US" smtClean="0">
                <a:solidFill>
                  <a:prstClr val="black"/>
                </a:solidFill>
                <a:latin typeface="Calibri" panose="020F0502020204030204"/>
              </a:rPr>
              <a:pPr/>
              <a:t>24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91005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1774" rtl="0">
              <a:defRPr/>
            </a:pPr>
            <a:r>
              <a:rPr lang="en-US" dirty="0"/>
              <a:t>[See slide. Explain benefits of each word—continued on following slide.]</a:t>
            </a:r>
          </a:p>
          <a:p>
            <a:endParaRPr lang="en-US" dirty="0"/>
          </a:p>
        </p:txBody>
      </p:sp>
      <p:sp>
        <p:nvSpPr>
          <p:cNvPr id="4" name="Slide Number Placeholder 3"/>
          <p:cNvSpPr>
            <a:spLocks noGrp="1"/>
          </p:cNvSpPr>
          <p:nvPr>
            <p:ph type="sldNum" sz="quarter" idx="10"/>
          </p:nvPr>
        </p:nvSpPr>
        <p:spPr>
          <a:xfrm>
            <a:off x="3970938" y="8829967"/>
            <a:ext cx="3037840" cy="466433"/>
          </a:xfrm>
          <a:prstGeom prst="rect">
            <a:avLst/>
          </a:prstGeom>
        </p:spPr>
        <p:txBody>
          <a:bodyPr lIns="93177" tIns="46589" rIns="93177" bIns="46589"/>
          <a:lstStyle/>
          <a:p>
            <a:fld id="{BAAD3F4E-6678-784F-A74C-5FBA4BEE2935}" type="slidenum">
              <a:rPr lang="en-US" smtClean="0">
                <a:solidFill>
                  <a:prstClr val="black"/>
                </a:solidFill>
                <a:latin typeface="Calibri" panose="020F0502020204030204"/>
              </a:rPr>
              <a:pPr/>
              <a:t>25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42526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6433"/>
          </a:xfrm>
          <a:prstGeom prst="rect">
            <a:avLst/>
          </a:prstGeom>
        </p:spPr>
        <p:txBody>
          <a:bodyPr lIns="93177" tIns="46589" rIns="93177" bIns="46589"/>
          <a:lstStyle/>
          <a:p>
            <a:fld id="{BAAD3F4E-6678-784F-A74C-5FBA4BEE2935}" type="slidenum">
              <a:rPr lang="en-US" smtClean="0">
                <a:solidFill>
                  <a:prstClr val="black"/>
                </a:solidFill>
                <a:latin typeface="Calibri" panose="020F0502020204030204"/>
              </a:rPr>
              <a:pPr/>
              <a:t>26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740199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184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4539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8698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5013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7157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The goal is quantity</a:t>
            </a:r>
            <a:r>
              <a:rPr lang="en-US" dirty="0"/>
              <a:t> not quality (Quality comes later) / “write first, </a:t>
            </a:r>
            <a:r>
              <a:rPr lang="en-US" b="0" dirty="0"/>
              <a:t>edit</a:t>
            </a:r>
            <a:r>
              <a:rPr lang="en-US" dirty="0"/>
              <a:t> later” (they’re not the same)</a:t>
            </a: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a:t>
            </a:r>
            <a:r>
              <a:rPr lang="en-US" dirty="0"/>
              <a:t> </a:t>
            </a:r>
            <a:r>
              <a:rPr lang="en-US" b="1" dirty="0"/>
              <a:t>judging/trust : </a:t>
            </a:r>
            <a:r>
              <a:rPr lang="en-US" dirty="0"/>
              <a:t>no idea is stupid, obvious, absurd, silly, impossible // but also: not trying to reach consensus (Consensus comes later)</a:t>
            </a:r>
            <a:br>
              <a:rPr lang="en-US" dirty="0"/>
            </a:br>
            <a:br>
              <a:rPr lang="en-US" dirty="0"/>
            </a:br>
            <a:r>
              <a:rPr lang="en-US" b="1" dirty="0"/>
              <a:t>yes, and… </a:t>
            </a:r>
            <a:r>
              <a:rPr lang="en-US" dirty="0"/>
              <a:t>Generate/Additive (Reductive comes later) </a:t>
            </a:r>
            <a:br>
              <a:rPr lang="en-US" dirty="0"/>
            </a:b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Magic wand </a:t>
            </a:r>
            <a:r>
              <a:rPr lang="en-US" dirty="0"/>
              <a:t>it! How might we … without constraints? Money? Permission/approval? Tech?</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Write, but maybe also </a:t>
            </a:r>
            <a:r>
              <a:rPr lang="en-US" b="1" dirty="0"/>
              <a:t>draw</a:t>
            </a:r>
            <a:r>
              <a:rPr lang="en-US" dirty="0"/>
              <a:t>. Just </a:t>
            </a:r>
            <a:r>
              <a:rPr lang="en-US" i="1" dirty="0"/>
              <a:t>don’t</a:t>
            </a:r>
            <a:r>
              <a:rPr lang="en-US" dirty="0"/>
              <a:t> let ideas disappear into the ether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84151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77102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010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5629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48364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1514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6102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891609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6107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Current state</a:t>
            </a:r>
            <a:endParaRPr lang="en-US" dirty="0"/>
          </a:p>
        </p:txBody>
      </p:sp>
    </p:spTree>
    <p:extLst>
      <p:ext uri="{BB962C8B-B14F-4D97-AF65-F5344CB8AC3E}">
        <p14:creationId xmlns:p14="http://schemas.microsoft.com/office/powerpoint/2010/main" val="4017810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73750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a:ea typeface="Helvetica Neue"/>
                <a:cs typeface="Helvetica Neue"/>
                <a:sym typeface="Helvetica Neue"/>
              </a:rPr>
              <a:t>prototyping is a series of </a:t>
            </a:r>
            <a:r>
              <a:rPr lang="en-US" b="0" dirty="0">
                <a:effectLst/>
                <a:latin typeface="Helvetica Neue"/>
                <a:ea typeface="Helvetica Neue"/>
                <a:cs typeface="Helvetica Neue"/>
                <a:sym typeface="Helvetica Neue"/>
              </a:rPr>
              <a:t>small experiments that helps us t o better</a:t>
            </a:r>
          </a:p>
          <a:p>
            <a:r>
              <a:rPr lang="en-US" b="0" dirty="0">
                <a:effectLst/>
                <a:latin typeface="Helvetica Neue"/>
                <a:ea typeface="Helvetica Neue"/>
                <a:cs typeface="Helvetica Neue"/>
                <a:sym typeface="Helvetica Neue"/>
              </a:rPr>
              <a:t>understand </a:t>
            </a:r>
            <a:r>
              <a:rPr lang="en-US" dirty="0">
                <a:effectLst/>
                <a:latin typeface="Helvetica Neue"/>
                <a:ea typeface="Helvetica Neue"/>
                <a:cs typeface="Helvetica Neue"/>
                <a:sym typeface="Helvetica Neue"/>
              </a:rPr>
              <a:t>what we’re trying to build, the context or environments within</a:t>
            </a:r>
          </a:p>
          <a:p>
            <a:r>
              <a:rPr lang="en-US" dirty="0">
                <a:effectLst/>
                <a:latin typeface="Helvetica Neue"/>
                <a:ea typeface="Helvetica Neue"/>
                <a:cs typeface="Helvetica Neue"/>
                <a:sym typeface="Helvetica Neue"/>
              </a:rPr>
              <a:t>which our product, service, or process will live, and the underlying/hidden assumptions</a:t>
            </a:r>
          </a:p>
          <a:p>
            <a:endParaRPr lang="en-US" dirty="0">
              <a:effectLst/>
              <a:latin typeface="Helvetica Neue"/>
              <a:ea typeface="Helvetica Neue"/>
              <a:cs typeface="Helvetica Neue"/>
              <a:sym typeface="Helvetica Neue"/>
            </a:endParaRPr>
          </a:p>
          <a:p>
            <a:r>
              <a:rPr lang="en-US" b="1" dirty="0">
                <a:effectLst/>
                <a:latin typeface="Helvetica Neue"/>
                <a:ea typeface="Helvetica Neue"/>
                <a:cs typeface="Helvetica Neue"/>
                <a:sym typeface="Helvetica Neue"/>
              </a:rPr>
              <a:t>can take many forms; </a:t>
            </a:r>
            <a:r>
              <a:rPr lang="en-US" dirty="0">
                <a:effectLst/>
                <a:latin typeface="Helvetica Neue"/>
                <a:ea typeface="Helvetica Neue"/>
                <a:cs typeface="Helvetica Neue"/>
                <a:sym typeface="Helvetica Neue"/>
              </a:rPr>
              <a:t>it might be a sketch, a model made of cardboard, or a role-playing simulation of a service, </a:t>
            </a:r>
          </a:p>
          <a:p>
            <a:endParaRPr lang="en-US" dirty="0">
              <a:effectLst/>
              <a:latin typeface="Helvetica Neue"/>
              <a:ea typeface="Helvetica Neue"/>
              <a:cs typeface="Helvetica Neue"/>
              <a:sym typeface="Helvetica Neue"/>
            </a:endParaRPr>
          </a:p>
          <a:p>
            <a:r>
              <a:rPr lang="en-US" dirty="0">
                <a:effectLst/>
                <a:latin typeface="Helvetica Neue"/>
                <a:ea typeface="Helvetica Neue"/>
                <a:cs typeface="Helvetica Neue"/>
                <a:sym typeface="Helvetica Neue"/>
              </a:rPr>
              <a:t>Make tangible: Allows you to observe someone interact with, or ask for direct feedback about </a:t>
            </a:r>
          </a:p>
        </p:txBody>
      </p:sp>
    </p:spTree>
    <p:extLst>
      <p:ext uri="{BB962C8B-B14F-4D97-AF65-F5344CB8AC3E}">
        <p14:creationId xmlns:p14="http://schemas.microsoft.com/office/powerpoint/2010/main" val="39228040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a:ea typeface="Helvetica Neue"/>
                <a:cs typeface="Helvetica Neue"/>
                <a:sym typeface="Helvetica Neue"/>
              </a:rPr>
              <a:t>The </a:t>
            </a:r>
            <a:r>
              <a:rPr lang="en-US" b="1" dirty="0">
                <a:effectLst/>
                <a:latin typeface="Helvetica Neue"/>
                <a:ea typeface="Helvetica Neue"/>
                <a:cs typeface="Helvetica Neue"/>
                <a:sym typeface="Helvetica Neue"/>
              </a:rPr>
              <a:t>goal is learning, and not to prove that your idea is a “success.”</a:t>
            </a:r>
            <a:r>
              <a:rPr lang="en-US" dirty="0">
                <a:effectLst/>
                <a:latin typeface="Helvetica Neue"/>
                <a:ea typeface="Helvetica Neue"/>
                <a:cs typeface="Helvetica Neue"/>
                <a:sym typeface="Helvetica Neue"/>
              </a:rPr>
              <a:t> If your best guess at</a:t>
            </a:r>
          </a:p>
          <a:p>
            <a:r>
              <a:rPr lang="en-US" dirty="0">
                <a:effectLst/>
                <a:latin typeface="Helvetica Neue"/>
                <a:ea typeface="Helvetica Neue"/>
                <a:cs typeface="Helvetica Neue"/>
                <a:sym typeface="Helvetica Neue"/>
              </a:rPr>
              <a:t>a solution turns out to be a total dud, that is valuable information to gather</a:t>
            </a:r>
          </a:p>
          <a:p>
            <a:r>
              <a:rPr lang="en-US" dirty="0">
                <a:effectLst/>
                <a:latin typeface="Helvetica Neue"/>
                <a:ea typeface="Helvetica Neue"/>
                <a:cs typeface="Helvetica Neue"/>
                <a:sym typeface="Helvetica Neue"/>
              </a:rPr>
              <a:t>now because it means you failed small, and can address the problem (or</a:t>
            </a:r>
          </a:p>
          <a:p>
            <a:r>
              <a:rPr lang="en-US" dirty="0">
                <a:effectLst/>
                <a:latin typeface="Helvetica Neue"/>
                <a:ea typeface="Helvetica Neue"/>
                <a:cs typeface="Helvetica Neue"/>
                <a:sym typeface="Helvetica Neue"/>
              </a:rPr>
              <a:t>move on to another concept altogether) before implementing your new</a:t>
            </a:r>
          </a:p>
          <a:p>
            <a:r>
              <a:rPr lang="en-US" dirty="0">
                <a:effectLst/>
                <a:latin typeface="Helvetica Neue"/>
                <a:ea typeface="Helvetica Neue"/>
                <a:cs typeface="Helvetica Neue"/>
                <a:sym typeface="Helvetica Neue"/>
              </a:rPr>
              <a:t>system, service, or product at a larger scale.</a:t>
            </a:r>
            <a:endParaRPr lang="en-US" dirty="0"/>
          </a:p>
        </p:txBody>
      </p:sp>
    </p:spTree>
    <p:extLst>
      <p:ext uri="{BB962C8B-B14F-4D97-AF65-F5344CB8AC3E}">
        <p14:creationId xmlns:p14="http://schemas.microsoft.com/office/powerpoint/2010/main" val="212804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0100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a:t>
            </a:r>
          </a:p>
        </p:txBody>
      </p:sp>
    </p:spTree>
    <p:extLst>
      <p:ext uri="{BB962C8B-B14F-4D97-AF65-F5344CB8AC3E}">
        <p14:creationId xmlns:p14="http://schemas.microsoft.com/office/powerpoint/2010/main" val="201391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Helvetica Neue"/>
                <a:ea typeface="Helvetica Neue"/>
                <a:cs typeface="Helvetica Neue"/>
                <a:sym typeface="Helvetica Neue"/>
              </a:rPr>
              <a:t>The genesis of the </a:t>
            </a:r>
            <a:r>
              <a:rPr lang="en-US" b="1" i="0" dirty="0">
                <a:effectLst/>
                <a:latin typeface="Helvetica Neue"/>
                <a:ea typeface="Helvetica Neue"/>
                <a:cs typeface="Helvetica Neue"/>
                <a:sym typeface="Helvetica Neue"/>
              </a:rPr>
              <a:t>Xbox Adaptive Controlle</a:t>
            </a:r>
            <a:r>
              <a:rPr lang="en-US" b="0" i="0" dirty="0">
                <a:effectLst/>
                <a:latin typeface="Helvetica Neue"/>
                <a:ea typeface="Helvetica Neue"/>
                <a:cs typeface="Helvetica Neue"/>
                <a:sym typeface="Helvetica Neue"/>
              </a:rPr>
              <a:t>r goes back to 2014, when a </a:t>
            </a:r>
            <a:r>
              <a:rPr lang="en-US" b="1" i="0" dirty="0">
                <a:effectLst/>
                <a:latin typeface="Helvetica Neue"/>
                <a:ea typeface="Helvetica Neue"/>
                <a:cs typeface="Helvetica Neue"/>
                <a:sym typeface="Helvetica Neue"/>
              </a:rPr>
              <a:t>Microsoft</a:t>
            </a:r>
            <a:r>
              <a:rPr lang="en-US" b="0" i="0" dirty="0">
                <a:effectLst/>
                <a:latin typeface="Helvetica Neue"/>
                <a:ea typeface="Helvetica Neue"/>
                <a:cs typeface="Helvetica Neue"/>
                <a:sym typeface="Helvetica Neue"/>
              </a:rPr>
              <a:t> engineer was scrolling through Twitter and noticed a photo of a custom gaming controller made by Ken Jones (mechanical engineer, founder) of </a:t>
            </a:r>
            <a:r>
              <a:rPr lang="en-US" b="1" i="0" dirty="0">
                <a:effectLst/>
                <a:latin typeface="Helvetica Neue"/>
                <a:ea typeface="Helvetica Neue"/>
                <a:cs typeface="Helvetica Neue"/>
                <a:sym typeface="Helvetica Neue"/>
              </a:rPr>
              <a:t>Warfighter Engaged</a:t>
            </a:r>
            <a:r>
              <a:rPr lang="en-US" b="0" i="0" dirty="0">
                <a:effectLst/>
                <a:latin typeface="Helvetica Neue"/>
                <a:ea typeface="Helvetica Neue"/>
                <a:cs typeface="Helvetica Neue"/>
                <a:sym typeface="Helvetica Neue"/>
              </a:rPr>
              <a:t> a nonprofit that modifies gaming devices for injured and disabled Veterans.</a:t>
            </a:r>
            <a:br>
              <a:rPr lang="en-US" dirty="0"/>
            </a:br>
            <a:r>
              <a:rPr lang="en-US" b="0" i="0" dirty="0">
                <a:effectLst/>
                <a:latin typeface="Helvetica Neue"/>
                <a:ea typeface="Helvetica Neue"/>
                <a:cs typeface="Helvetica Neue"/>
                <a:sym typeface="Helvetica Neue"/>
              </a:rPr>
              <a:t> </a:t>
            </a:r>
            <a:br>
              <a:rPr lang="en-US" dirty="0"/>
            </a:br>
            <a:endParaRPr lang="en-US" dirty="0"/>
          </a:p>
        </p:txBody>
      </p:sp>
    </p:spTree>
    <p:extLst>
      <p:ext uri="{BB962C8B-B14F-4D97-AF65-F5344CB8AC3E}">
        <p14:creationId xmlns:p14="http://schemas.microsoft.com/office/powerpoint/2010/main" val="20045826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Helvetica Neue"/>
                <a:ea typeface="Helvetica Neue"/>
                <a:cs typeface="Helvetica Neue"/>
                <a:sym typeface="Helvetica Neue"/>
              </a:rPr>
              <a:t>Example warfighter engaged project  / wireless XBOX One console / </a:t>
            </a:r>
          </a:p>
          <a:p>
            <a:r>
              <a:rPr lang="en-US" b="0" i="0" dirty="0">
                <a:effectLst/>
                <a:latin typeface="Helvetica Neue"/>
                <a:ea typeface="Helvetica Neue"/>
                <a:cs typeface="Helvetica Neue"/>
                <a:sym typeface="Helvetica Neue"/>
              </a:rPr>
              <a:t>quadruple amputee Marine</a:t>
            </a:r>
          </a:p>
          <a:p>
            <a:endParaRPr lang="en-US" b="0" i="0" dirty="0">
              <a:effectLst/>
              <a:latin typeface="Helvetica Neue"/>
              <a:ea typeface="Helvetica Neue"/>
              <a:cs typeface="Helvetica Neue"/>
              <a:sym typeface="Helvetica Neue"/>
            </a:endParaRPr>
          </a:p>
          <a:p>
            <a:pPr marL="0" marR="0" lvl="0" indent="0" defTabSz="914400" eaLnBrk="1" fontAlgn="auto" latinLnBrk="0" hangingPunct="1">
              <a:lnSpc>
                <a:spcPct val="100000"/>
              </a:lnSpc>
              <a:spcBef>
                <a:spcPts val="0"/>
              </a:spcBef>
              <a:spcAft>
                <a:spcPts val="0"/>
              </a:spcAft>
              <a:buClrTx/>
              <a:buSzTx/>
              <a:buFontTx/>
              <a:buNone/>
              <a:tabLst/>
              <a:defRPr/>
            </a:pPr>
            <a:r>
              <a:rPr lang="en-US" b="0" i="0" dirty="0">
                <a:effectLst/>
                <a:latin typeface="Helvetica Neue"/>
                <a:ea typeface="Helvetica Neue"/>
                <a:cs typeface="Helvetica Neue"/>
                <a:sym typeface="Helvetica Neue"/>
              </a:rPr>
              <a:t>All of the custom assemblies were made in a 3d printer</a:t>
            </a:r>
            <a:endParaRPr lang="en-US" dirty="0"/>
          </a:p>
          <a:p>
            <a:r>
              <a:rPr lang="en-US" b="0" i="0" dirty="0">
                <a:effectLst/>
                <a:latin typeface="Helvetica Neue"/>
                <a:ea typeface="Helvetica Neue"/>
                <a:cs typeface="Helvetica Neue"/>
                <a:sym typeface="Helvetica Neue"/>
              </a:rPr>
              <a:t>Adjustable table was used as a mounting stand (up, down, left, right), adjustable arms</a:t>
            </a:r>
          </a:p>
          <a:p>
            <a:r>
              <a:rPr lang="en-US" b="0" i="0" dirty="0">
                <a:effectLst/>
                <a:latin typeface="Helvetica Neue"/>
                <a:ea typeface="Helvetica Neue"/>
                <a:cs typeface="Helvetica Neue"/>
                <a:sym typeface="Helvetica Neue"/>
              </a:rPr>
              <a:t>paddles for each thigh </a:t>
            </a:r>
          </a:p>
          <a:p>
            <a:r>
              <a:rPr lang="en-US" b="0" i="0" dirty="0">
                <a:effectLst/>
                <a:latin typeface="Helvetica Neue"/>
                <a:ea typeface="Helvetica Neue"/>
                <a:cs typeface="Helvetica Neue"/>
                <a:sym typeface="Helvetica Neue"/>
              </a:rPr>
              <a:t>A bite switch was added as a redundant left trigger button. </a:t>
            </a:r>
          </a:p>
          <a:p>
            <a:r>
              <a:rPr lang="en-US" b="0" i="0" dirty="0">
                <a:effectLst/>
                <a:latin typeface="Helvetica Neue"/>
                <a:ea typeface="Helvetica Neue"/>
                <a:cs typeface="Helvetica Neue"/>
                <a:sym typeface="Helvetica Neue"/>
              </a:rPr>
              <a:t>every controller function, relocated</a:t>
            </a:r>
          </a:p>
          <a:p>
            <a:endParaRPr lang="en-US" b="0" i="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901253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85649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fidelity prototyping activity</a:t>
            </a:r>
          </a:p>
        </p:txBody>
      </p:sp>
    </p:spTree>
    <p:extLst>
      <p:ext uri="{BB962C8B-B14F-4D97-AF65-F5344CB8AC3E}">
        <p14:creationId xmlns:p14="http://schemas.microsoft.com/office/powerpoint/2010/main" val="31988829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694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57377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Patty!</a:t>
            </a:r>
          </a:p>
        </p:txBody>
      </p:sp>
    </p:spTree>
    <p:extLst>
      <p:ext uri="{BB962C8B-B14F-4D97-AF65-F5344CB8AC3E}">
        <p14:creationId xmlns:p14="http://schemas.microsoft.com/office/powerpoint/2010/main" val="2642836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0176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9077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Move to end?</a:t>
            </a:r>
          </a:p>
        </p:txBody>
      </p:sp>
    </p:spTree>
    <p:extLst>
      <p:ext uri="{BB962C8B-B14F-4D97-AF65-F5344CB8AC3E}">
        <p14:creationId xmlns:p14="http://schemas.microsoft.com/office/powerpoint/2010/main" val="7030327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42604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Neue"/>
                <a:ea typeface="Helvetica Neue"/>
                <a:cs typeface="Helvetica Neue"/>
                <a:sym typeface="Helvetica Neue"/>
              </a:rPr>
              <a:t>Critique =!= user feedback</a:t>
            </a:r>
          </a:p>
          <a:p>
            <a:endParaRPr lang="en-US" dirty="0">
              <a:effectLst/>
              <a:latin typeface="Helvetica Neue"/>
              <a:ea typeface="Helvetica Neue"/>
              <a:cs typeface="Helvetica Neue"/>
              <a:sym typeface="Helvetica Neue"/>
            </a:endParaRPr>
          </a:p>
          <a:p>
            <a:r>
              <a:rPr lang="en-US" dirty="0">
                <a:effectLst/>
                <a:latin typeface="Helvetica Neue"/>
                <a:ea typeface="Helvetica Neue"/>
                <a:cs typeface="Helvetica Neue"/>
                <a:sym typeface="Helvetica Neue"/>
              </a:rPr>
              <a:t>Yes, and (</a:t>
            </a:r>
            <a:r>
              <a:rPr lang="en-US" dirty="0" err="1">
                <a:effectLst/>
                <a:latin typeface="Helvetica Neue"/>
                <a:ea typeface="Helvetica Neue"/>
                <a:cs typeface="Helvetica Neue"/>
                <a:sym typeface="Helvetica Neue"/>
              </a:rPr>
              <a:t>etc</a:t>
            </a:r>
            <a:r>
              <a:rPr lang="en-US" dirty="0">
                <a:effectLst/>
                <a:latin typeface="Helvetica Neue"/>
                <a:ea typeface="Helvetica Neue"/>
                <a:cs typeface="Helvetica Neue"/>
                <a:sym typeface="Helvetica Neue"/>
              </a:rPr>
              <a:t>)</a:t>
            </a:r>
          </a:p>
        </p:txBody>
      </p:sp>
    </p:spTree>
    <p:extLst>
      <p:ext uri="{BB962C8B-B14F-4D97-AF65-F5344CB8AC3E}">
        <p14:creationId xmlns:p14="http://schemas.microsoft.com/office/powerpoint/2010/main" val="1076319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69890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https://designfuckingthinking.tumblr.com/</a:t>
            </a:r>
            <a:endParaRPr lang="en-US" dirty="0"/>
          </a:p>
        </p:txBody>
      </p:sp>
    </p:spTree>
    <p:extLst>
      <p:ext uri="{BB962C8B-B14F-4D97-AF65-F5344CB8AC3E}">
        <p14:creationId xmlns:p14="http://schemas.microsoft.com/office/powerpoint/2010/main" val="2077448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sz="3600" b="1">
                <a:latin typeface="+mn-lt"/>
                <a:ea typeface="+mn-ea"/>
                <a:cs typeface="+mn-cs"/>
                <a:sym typeface="Helvetica"/>
              </a:defRPr>
            </a:pPr>
            <a:r>
              <a:rPr lang="en-US" sz="2400" b="1" dirty="0">
                <a:latin typeface="Helvetica Neue"/>
                <a:ea typeface="Helvetica Neue"/>
                <a:cs typeface="Helvetica Neue"/>
                <a:sym typeface="Helvetica"/>
              </a:rPr>
              <a:t>Essentially:</a:t>
            </a:r>
          </a:p>
          <a:p>
            <a:pPr>
              <a:spcBef>
                <a:spcPts val="1000"/>
              </a:spcBef>
            </a:pPr>
            <a:endParaRPr lang="en-US" sz="1800" b="0"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lang="en-US" b="0" dirty="0">
                <a:solidFill>
                  <a:srgbClr val="CCCCCC"/>
                </a:solidFill>
                <a:latin typeface="Helvetica Neue"/>
                <a:ea typeface="Helvetica Neue"/>
                <a:cs typeface="Helvetica Neue"/>
                <a:sym typeface="Helvetica"/>
              </a:rPr>
              <a:t>Starts with research re: user needs </a:t>
            </a:r>
          </a:p>
          <a:p>
            <a:pPr>
              <a:defRPr b="1">
                <a:solidFill>
                  <a:srgbClr val="CCCCCC"/>
                </a:solidFill>
                <a:latin typeface="+mn-lt"/>
                <a:ea typeface="+mn-ea"/>
                <a:cs typeface="+mn-cs"/>
                <a:sym typeface="Helvetica"/>
              </a:defRPr>
            </a:pPr>
            <a:r>
              <a:rPr lang="en-US" b="0" dirty="0">
                <a:solidFill>
                  <a:srgbClr val="CCCCCC"/>
                </a:solidFill>
                <a:latin typeface="Helvetica Neue"/>
                <a:ea typeface="Helvetica Neue"/>
                <a:cs typeface="Helvetica Neue"/>
                <a:sym typeface="Helvetica"/>
              </a:rPr>
              <a:t>Not linear</a:t>
            </a:r>
            <a:br>
              <a:rPr lang="en-US" b="0" dirty="0">
                <a:solidFill>
                  <a:srgbClr val="CCCCCC"/>
                </a:solidFill>
                <a:latin typeface="Helvetica Neue"/>
                <a:ea typeface="Helvetica Neue"/>
                <a:cs typeface="Helvetica Neue"/>
                <a:sym typeface="Helvetica"/>
              </a:rPr>
            </a:br>
            <a:r>
              <a:rPr lang="en-US" b="0" dirty="0">
                <a:solidFill>
                  <a:srgbClr val="CCCCCC"/>
                </a:solidFill>
                <a:latin typeface="Helvetica Neue"/>
                <a:ea typeface="Helvetica Neue"/>
                <a:cs typeface="Helvetica Neue"/>
                <a:sym typeface="Helvetica"/>
              </a:rPr>
              <a:t>Diverge + converge </a:t>
            </a:r>
            <a:br>
              <a:rPr lang="en-US" b="0" dirty="0">
                <a:solidFill>
                  <a:srgbClr val="CCCCCC"/>
                </a:solidFill>
                <a:latin typeface="Helvetica Neue"/>
                <a:ea typeface="Helvetica Neue"/>
                <a:cs typeface="Helvetica Neue"/>
                <a:sym typeface="Helvetica"/>
              </a:rPr>
            </a:br>
            <a:r>
              <a:rPr lang="en-US" b="0" dirty="0">
                <a:solidFill>
                  <a:srgbClr val="CCCCCC"/>
                </a:solidFill>
                <a:latin typeface="Helvetica Neue"/>
                <a:ea typeface="Helvetica Neue"/>
                <a:cs typeface="Helvetica Neue"/>
                <a:sym typeface="Helvetica"/>
              </a:rPr>
              <a:t>Generative, constructive</a:t>
            </a:r>
            <a:br>
              <a:rPr lang="en-US" b="0" dirty="0">
                <a:solidFill>
                  <a:srgbClr val="CCCCCC"/>
                </a:solidFill>
                <a:latin typeface="Helvetica Neue"/>
                <a:ea typeface="Helvetica Neue"/>
                <a:cs typeface="Helvetica Neue"/>
                <a:sym typeface="Helvetica"/>
              </a:rPr>
            </a:br>
            <a:r>
              <a:rPr lang="en-US" b="0" dirty="0">
                <a:solidFill>
                  <a:srgbClr val="CCCCCC"/>
                </a:solidFill>
                <a:latin typeface="Helvetica Neue"/>
                <a:ea typeface="Helvetica Neue"/>
                <a:cs typeface="Helvetica Neue"/>
                <a:sym typeface="Helvetica"/>
              </a:rPr>
              <a:t>Iterative </a:t>
            </a:r>
            <a:endParaRPr lang="en-US" b="0" dirty="0"/>
          </a:p>
        </p:txBody>
      </p:sp>
    </p:spTree>
    <p:extLst>
      <p:ext uri="{BB962C8B-B14F-4D97-AF65-F5344CB8AC3E}">
        <p14:creationId xmlns:p14="http://schemas.microsoft.com/office/powerpoint/2010/main" val="33764482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3592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42713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37377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66923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0847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3850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a:spLocks noGrp="1"/>
          </p:cNvSpPr>
          <p:nvPr>
            <p:ph type="title"/>
          </p:nvPr>
        </p:nvSpPr>
        <p:spPr>
          <a:xfrm>
            <a:off x="311708" y="992765"/>
            <a:ext cx="8520601" cy="2736901"/>
          </a:xfrm>
          <a:prstGeom prst="rect">
            <a:avLst/>
          </a:prstGeom>
        </p:spPr>
        <p:txBody>
          <a:bodyPr anchor="b"/>
          <a:lstStyle>
            <a:lvl1pPr algn="ctr">
              <a:defRPr sz="5200"/>
            </a:lvl1pPr>
          </a:lstStyle>
          <a:p>
            <a:r>
              <a:t>Title Text</a:t>
            </a:r>
          </a:p>
        </p:txBody>
      </p:sp>
      <p:sp>
        <p:nvSpPr>
          <p:cNvPr id="12" name="Body Level One…"/>
          <p:cNvSpPr>
            <a:spLocks noGrp="1"/>
          </p:cNvSpPr>
          <p:nvPr>
            <p:ph type="body" sz="quarter" idx="1"/>
          </p:nvPr>
        </p:nvSpPr>
        <p:spPr>
          <a:xfrm>
            <a:off x="311699" y="3778832"/>
            <a:ext cx="8520602" cy="1056901"/>
          </a:xfrm>
          <a:prstGeom prst="rect">
            <a:avLst/>
          </a:prstGeom>
        </p:spPr>
        <p:txBody>
          <a:bodyPr/>
          <a:lstStyle>
            <a:lvl1pPr algn="ctr">
              <a:lnSpc>
                <a:spcPct val="100000"/>
              </a:lnSpc>
              <a:spcBef>
                <a:spcPts val="0"/>
              </a:spcBef>
              <a:defRPr sz="2800"/>
            </a:lvl1pPr>
            <a:lvl2pPr algn="ctr">
              <a:lnSpc>
                <a:spcPct val="100000"/>
              </a:lnSpc>
              <a:spcBef>
                <a:spcPts val="0"/>
              </a:spcBef>
              <a:defRPr sz="2800"/>
            </a:lvl2pPr>
            <a:lvl3pPr algn="ctr">
              <a:lnSpc>
                <a:spcPct val="100000"/>
              </a:lnSpc>
              <a:spcBef>
                <a:spcPts val="0"/>
              </a:spcBef>
              <a:defRPr sz="2800"/>
            </a:lvl3pPr>
            <a:lvl4pPr algn="ctr">
              <a:lnSpc>
                <a:spcPct val="100000"/>
              </a:lnSpc>
              <a:spcBef>
                <a:spcPts val="0"/>
              </a:spcBef>
              <a:defRPr sz="2800"/>
            </a:lvl4pPr>
            <a:lvl5pPr algn="ctr">
              <a:lnSpc>
                <a:spcPct val="100000"/>
              </a:lnSpc>
              <a:spcBef>
                <a:spcPts val="0"/>
              </a:spcBef>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number">
    <p:spTree>
      <p:nvGrpSpPr>
        <p:cNvPr id="1" name=""/>
        <p:cNvGrpSpPr/>
        <p:nvPr/>
      </p:nvGrpSpPr>
      <p:grpSpPr>
        <a:xfrm>
          <a:off x="0" y="0"/>
          <a:ext cx="0" cy="0"/>
          <a:chOff x="0" y="0"/>
          <a:chExt cx="0" cy="0"/>
        </a:xfrm>
      </p:grpSpPr>
      <p:sp>
        <p:nvSpPr>
          <p:cNvPr id="91" name="Title Text"/>
          <p:cNvSpPr>
            <a:spLocks noGrp="1"/>
          </p:cNvSpPr>
          <p:nvPr>
            <p:ph type="title"/>
          </p:nvPr>
        </p:nvSpPr>
        <p:spPr>
          <a:xfrm>
            <a:off x="311699" y="1474833"/>
            <a:ext cx="8520602" cy="2618101"/>
          </a:xfrm>
          <a:prstGeom prst="rect">
            <a:avLst/>
          </a:prstGeom>
        </p:spPr>
        <p:txBody>
          <a:bodyPr anchor="b"/>
          <a:lstStyle>
            <a:lvl1pPr algn="ctr">
              <a:defRPr sz="12000"/>
            </a:lvl1pPr>
          </a:lstStyle>
          <a:p>
            <a:r>
              <a:t>Title Text</a:t>
            </a:r>
          </a:p>
        </p:txBody>
      </p:sp>
      <p:sp>
        <p:nvSpPr>
          <p:cNvPr id="92" name="Body Level One…"/>
          <p:cNvSpPr>
            <a:spLocks noGrp="1"/>
          </p:cNvSpPr>
          <p:nvPr>
            <p:ph type="body" sz="half" idx="1"/>
          </p:nvPr>
        </p:nvSpPr>
        <p:spPr>
          <a:xfrm>
            <a:off x="311699" y="4202965"/>
            <a:ext cx="8520602" cy="1734301"/>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04558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13809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6261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51400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1297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14291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Larg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88132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42132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3917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Title Text"/>
          <p:cNvSpPr>
            <a:spLocks noGrp="1"/>
          </p:cNvSpPr>
          <p:nvPr>
            <p:ph type="title"/>
          </p:nvPr>
        </p:nvSpPr>
        <p:spPr>
          <a:xfrm>
            <a:off x="311699" y="2867799"/>
            <a:ext cx="8520602" cy="1122301"/>
          </a:xfrm>
          <a:prstGeom prst="rect">
            <a:avLst/>
          </a:prstGeom>
        </p:spPr>
        <p:txBody>
          <a:bodyPr anchor="ctr"/>
          <a:lstStyle>
            <a:lvl1pPr algn="ctr">
              <a:defRPr sz="3600"/>
            </a:lvl1pPr>
          </a:lstStyle>
          <a:p>
            <a:r>
              <a:t>Title Text</a:t>
            </a:r>
          </a:p>
        </p:txBody>
      </p:sp>
      <p:sp>
        <p:nvSpPr>
          <p:cNvPr id="2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66369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81130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B03E9-C7EE-B648-94CA-2093F835EDFA}" type="datetimeFigureOut">
              <a:rPr lang="en-US" smtClean="0">
                <a:solidFill>
                  <a:prstClr val="black">
                    <a:tint val="75000"/>
                  </a:prstClr>
                </a:solidFill>
              </a:rPr>
              <a:pPr/>
              <a:t>1/29/2020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1580D0A-7449-AB48-ADC6-CA485EFFF01A}"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472480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361178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wo columns">
    <p:spTree>
      <p:nvGrpSpPr>
        <p:cNvPr id="1" name=""/>
        <p:cNvGrpSpPr/>
        <p:nvPr/>
      </p:nvGrpSpPr>
      <p:grpSpPr>
        <a:xfrm>
          <a:off x="0" y="0"/>
          <a:ext cx="0" cy="0"/>
          <a:chOff x="0" y="0"/>
          <a:chExt cx="0" cy="0"/>
        </a:xfrm>
      </p:grpSpPr>
      <p:sp>
        <p:nvSpPr>
          <p:cNvPr id="37" name="Title Text"/>
          <p:cNvSpPr>
            <a:spLocks noGrp="1"/>
          </p:cNvSpPr>
          <p:nvPr>
            <p:ph type="title"/>
          </p:nvPr>
        </p:nvSpPr>
        <p:spPr>
          <a:prstGeom prst="rect">
            <a:avLst/>
          </a:prstGeom>
        </p:spPr>
        <p:txBody>
          <a:bodyPr/>
          <a:lstStyle/>
          <a:p>
            <a:r>
              <a:t>Title Text</a:t>
            </a:r>
          </a:p>
        </p:txBody>
      </p:sp>
      <p:sp>
        <p:nvSpPr>
          <p:cNvPr id="38" name="Body Level One…"/>
          <p:cNvSpPr>
            <a:spLocks noGrp="1"/>
          </p:cNvSpPr>
          <p:nvPr>
            <p:ph type="body" sz="half" idx="1"/>
          </p:nvPr>
        </p:nvSpPr>
        <p:spPr>
          <a:xfrm>
            <a:off x="311699" y="1536633"/>
            <a:ext cx="3999902" cy="4555200"/>
          </a:xfrm>
          <a:prstGeom prst="rect">
            <a:avLst/>
          </a:prstGeom>
        </p:spPr>
        <p:txBody>
          <a:bodyPr/>
          <a:lstStyle>
            <a:lvl1pPr>
              <a:defRPr sz="1400"/>
            </a:lvl1pPr>
            <a:lvl2pPr>
              <a:defRPr sz="1400"/>
            </a:lvl2pPr>
            <a:lvl3pPr>
              <a:defRPr sz="1400"/>
            </a:lvl3pPr>
            <a:lvl4pPr>
              <a:defRPr sz="1400"/>
            </a:lvl4pPr>
            <a:lvl5pPr>
              <a:defRPr sz="1400"/>
            </a:lvl5pPr>
          </a:lstStyle>
          <a:p>
            <a:r>
              <a:t>Body Level One</a:t>
            </a:r>
          </a:p>
          <a:p>
            <a:pPr lvl="1"/>
            <a:r>
              <a:t>Body Level Two</a:t>
            </a:r>
          </a:p>
          <a:p>
            <a:pPr lvl="2"/>
            <a:r>
              <a:t>Body Level Three</a:t>
            </a:r>
          </a:p>
          <a:p>
            <a:pPr lvl="3"/>
            <a:r>
              <a:t>Body Level Four</a:t>
            </a:r>
          </a:p>
          <a:p>
            <a:pPr lvl="4"/>
            <a:r>
              <a:t>Body Level Five</a:t>
            </a:r>
          </a:p>
        </p:txBody>
      </p:sp>
      <p:sp>
        <p:nvSpPr>
          <p:cNvPr id="39" name="Rectangle"/>
          <p:cNvSpPr>
            <a:spLocks noGrp="1"/>
          </p:cNvSpPr>
          <p:nvPr>
            <p:ph type="body" sz="half" idx="13"/>
          </p:nvPr>
        </p:nvSpPr>
        <p:spPr>
          <a:xfrm>
            <a:off x="4832399" y="1536632"/>
            <a:ext cx="3999902" cy="4555202"/>
          </a:xfrm>
          <a:prstGeom prst="rect">
            <a:avLst/>
          </a:prstGeom>
        </p:spPr>
        <p:txBody>
          <a:bodyPr/>
          <a:lstStyle/>
          <a:p>
            <a:pPr>
              <a:defRPr sz="1400"/>
            </a:pPr>
            <a:endParaRP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7" name="Title Text"/>
          <p:cNvSpPr>
            <a:spLocks noGrp="1"/>
          </p:cNvSpPr>
          <p:nvPr>
            <p:ph type="title"/>
          </p:nvPr>
        </p:nvSpPr>
        <p:spPr>
          <a:prstGeom prst="rect">
            <a:avLst/>
          </a:prstGeom>
        </p:spPr>
        <p:txBody>
          <a:bodyPr/>
          <a:lstStyle/>
          <a:p>
            <a:r>
              <a:t>Title Text</a:t>
            </a:r>
          </a:p>
        </p:txBody>
      </p:sp>
      <p:sp>
        <p:nvSpPr>
          <p:cNvPr id="4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 column text">
    <p:spTree>
      <p:nvGrpSpPr>
        <p:cNvPr id="1" name=""/>
        <p:cNvGrpSpPr/>
        <p:nvPr/>
      </p:nvGrpSpPr>
      <p:grpSpPr>
        <a:xfrm>
          <a:off x="0" y="0"/>
          <a:ext cx="0" cy="0"/>
          <a:chOff x="0" y="0"/>
          <a:chExt cx="0" cy="0"/>
        </a:xfrm>
      </p:grpSpPr>
      <p:sp>
        <p:nvSpPr>
          <p:cNvPr id="55" name="Title Text"/>
          <p:cNvSpPr>
            <a:spLocks noGrp="1"/>
          </p:cNvSpPr>
          <p:nvPr>
            <p:ph type="title"/>
          </p:nvPr>
        </p:nvSpPr>
        <p:spPr>
          <a:xfrm>
            <a:off x="311699" y="740799"/>
            <a:ext cx="2808001" cy="1007702"/>
          </a:xfrm>
          <a:prstGeom prst="rect">
            <a:avLst/>
          </a:prstGeom>
        </p:spPr>
        <p:txBody>
          <a:bodyPr anchor="b"/>
          <a:lstStyle>
            <a:lvl1pPr>
              <a:defRPr sz="2400"/>
            </a:lvl1pPr>
          </a:lstStyle>
          <a:p>
            <a:r>
              <a:t>Title Text</a:t>
            </a:r>
          </a:p>
        </p:txBody>
      </p:sp>
      <p:sp>
        <p:nvSpPr>
          <p:cNvPr id="56" name="Body Level One…"/>
          <p:cNvSpPr>
            <a:spLocks noGrp="1"/>
          </p:cNvSpPr>
          <p:nvPr>
            <p:ph type="body" sz="quarter" idx="1"/>
          </p:nvPr>
        </p:nvSpPr>
        <p:spPr>
          <a:xfrm>
            <a:off x="311699" y="1852800"/>
            <a:ext cx="2808001" cy="4239301"/>
          </a:xfrm>
          <a:prstGeom prst="rect">
            <a:avLst/>
          </a:prstGeom>
        </p:spPr>
        <p:txBody>
          <a:bodyPr/>
          <a:lstStyle>
            <a:lvl1pPr>
              <a:defRPr sz="1200"/>
            </a:lvl1pPr>
            <a:lvl2pPr>
              <a:defRPr sz="1200"/>
            </a:lvl2pPr>
            <a:lvl3pPr>
              <a:defRPr sz="1200"/>
            </a:lvl3pPr>
            <a:lvl4pPr>
              <a:defRPr sz="1200"/>
            </a:lvl4pPr>
            <a:lvl5pPr>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 point">
    <p:spTree>
      <p:nvGrpSpPr>
        <p:cNvPr id="1" name=""/>
        <p:cNvGrpSpPr/>
        <p:nvPr/>
      </p:nvGrpSpPr>
      <p:grpSpPr>
        <a:xfrm>
          <a:off x="0" y="0"/>
          <a:ext cx="0" cy="0"/>
          <a:chOff x="0" y="0"/>
          <a:chExt cx="0" cy="0"/>
        </a:xfrm>
      </p:grpSpPr>
      <p:sp>
        <p:nvSpPr>
          <p:cNvPr id="64" name="Title Text"/>
          <p:cNvSpPr>
            <a:spLocks noGrp="1"/>
          </p:cNvSpPr>
          <p:nvPr>
            <p:ph type="title"/>
          </p:nvPr>
        </p:nvSpPr>
        <p:spPr>
          <a:xfrm>
            <a:off x="490250" y="600199"/>
            <a:ext cx="6367801" cy="5454302"/>
          </a:xfrm>
          <a:prstGeom prst="rect">
            <a:avLst/>
          </a:prstGeom>
        </p:spPr>
        <p:txBody>
          <a:bodyPr anchor="ctr"/>
          <a:lstStyle>
            <a:lvl1pPr>
              <a:defRPr sz="4800"/>
            </a:lvl1pPr>
          </a:lstStyle>
          <a:p>
            <a:r>
              <a:t>Title Text</a:t>
            </a:r>
          </a:p>
        </p:txBody>
      </p:sp>
      <p:sp>
        <p:nvSpPr>
          <p:cNvPr id="6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 title and description">
    <p:spTree>
      <p:nvGrpSpPr>
        <p:cNvPr id="1" name=""/>
        <p:cNvGrpSpPr/>
        <p:nvPr/>
      </p:nvGrpSpPr>
      <p:grpSpPr>
        <a:xfrm>
          <a:off x="0" y="0"/>
          <a:ext cx="0" cy="0"/>
          <a:chOff x="0" y="0"/>
          <a:chExt cx="0" cy="0"/>
        </a:xfrm>
      </p:grpSpPr>
      <p:sp>
        <p:nvSpPr>
          <p:cNvPr id="72" name="Rectangle"/>
          <p:cNvSpPr/>
          <p:nvPr/>
        </p:nvSpPr>
        <p:spPr>
          <a:xfrm>
            <a:off x="4572000" y="32"/>
            <a:ext cx="4572000" cy="6858001"/>
          </a:xfrm>
          <a:prstGeom prst="rect">
            <a:avLst/>
          </a:prstGeom>
          <a:solidFill>
            <a:srgbClr val="303030"/>
          </a:solidFill>
          <a:ln w="12700">
            <a:miter lim="400000"/>
          </a:ln>
        </p:spPr>
        <p:txBody>
          <a:bodyPr lIns="45719" rIns="45719" anchor="ctr"/>
          <a:lstStyle/>
          <a:p>
            <a:pPr>
              <a:defRPr>
                <a:solidFill>
                  <a:srgbClr val="000000"/>
                </a:solidFill>
              </a:defRPr>
            </a:pPr>
            <a:endParaRPr/>
          </a:p>
        </p:txBody>
      </p:sp>
      <p:sp>
        <p:nvSpPr>
          <p:cNvPr id="73" name="Title Text"/>
          <p:cNvSpPr>
            <a:spLocks noGrp="1"/>
          </p:cNvSpPr>
          <p:nvPr>
            <p:ph type="title"/>
          </p:nvPr>
        </p:nvSpPr>
        <p:spPr>
          <a:xfrm>
            <a:off x="265500" y="1644232"/>
            <a:ext cx="4045200" cy="1976401"/>
          </a:xfrm>
          <a:prstGeom prst="rect">
            <a:avLst/>
          </a:prstGeom>
        </p:spPr>
        <p:txBody>
          <a:bodyPr anchor="b"/>
          <a:lstStyle>
            <a:lvl1pPr algn="ctr">
              <a:defRPr sz="4200"/>
            </a:lvl1pPr>
          </a:lstStyle>
          <a:p>
            <a:r>
              <a:t>Title Text</a:t>
            </a:r>
          </a:p>
        </p:txBody>
      </p:sp>
      <p:sp>
        <p:nvSpPr>
          <p:cNvPr id="74" name="Body Level One…"/>
          <p:cNvSpPr>
            <a:spLocks noGrp="1"/>
          </p:cNvSpPr>
          <p:nvPr>
            <p:ph type="body" sz="quarter" idx="1"/>
          </p:nvPr>
        </p:nvSpPr>
        <p:spPr>
          <a:xfrm>
            <a:off x="265500" y="3737433"/>
            <a:ext cx="4045200" cy="1646701"/>
          </a:xfrm>
          <a:prstGeom prst="rect">
            <a:avLst/>
          </a:prstGeom>
        </p:spPr>
        <p:txBody>
          <a:bodyPr/>
          <a:lstStyle>
            <a:lvl1pPr algn="ctr">
              <a:lnSpc>
                <a:spcPct val="100000"/>
              </a:lnSpc>
              <a:spcBef>
                <a:spcPts val="0"/>
              </a:spcBef>
              <a:defRPr sz="2100"/>
            </a:lvl1pPr>
            <a:lvl2pPr algn="ctr">
              <a:lnSpc>
                <a:spcPct val="100000"/>
              </a:lnSpc>
              <a:spcBef>
                <a:spcPts val="0"/>
              </a:spcBef>
              <a:defRPr sz="2100"/>
            </a:lvl2pPr>
            <a:lvl3pPr algn="ctr">
              <a:lnSpc>
                <a:spcPct val="100000"/>
              </a:lnSpc>
              <a:spcBef>
                <a:spcPts val="0"/>
              </a:spcBef>
              <a:defRPr sz="2100"/>
            </a:lvl3pPr>
            <a:lvl4pPr algn="ctr">
              <a:lnSpc>
                <a:spcPct val="100000"/>
              </a:lnSpc>
              <a:spcBef>
                <a:spcPts val="0"/>
              </a:spcBef>
              <a:defRPr sz="2100"/>
            </a:lvl4pPr>
            <a:lvl5pPr algn="ctr">
              <a:lnSpc>
                <a:spcPct val="100000"/>
              </a:lnSpc>
              <a:spcBef>
                <a:spcPts val="0"/>
              </a:spcBef>
              <a:defRPr sz="2100"/>
            </a:lvl5pPr>
          </a:lstStyle>
          <a:p>
            <a:r>
              <a:t>Body Level One</a:t>
            </a:r>
          </a:p>
          <a:p>
            <a:pPr lvl="1"/>
            <a:r>
              <a:t>Body Level Two</a:t>
            </a:r>
          </a:p>
          <a:p>
            <a:pPr lvl="2"/>
            <a:r>
              <a:t>Body Level Three</a:t>
            </a:r>
          </a:p>
          <a:p>
            <a:pPr lvl="3"/>
            <a:r>
              <a:t>Body Level Four</a:t>
            </a:r>
          </a:p>
          <a:p>
            <a:pPr lvl="4"/>
            <a:r>
              <a:t>Body Level Five</a:t>
            </a:r>
          </a:p>
        </p:txBody>
      </p:sp>
      <p:sp>
        <p:nvSpPr>
          <p:cNvPr id="75" name="Rectangle"/>
          <p:cNvSpPr>
            <a:spLocks noGrp="1"/>
          </p:cNvSpPr>
          <p:nvPr>
            <p:ph type="body" sz="half" idx="13"/>
          </p:nvPr>
        </p:nvSpPr>
        <p:spPr>
          <a:xfrm>
            <a:off x="4939500" y="965599"/>
            <a:ext cx="3837000" cy="4926902"/>
          </a:xfrm>
          <a:prstGeom prst="rect">
            <a:avLst/>
          </a:prstGeom>
        </p:spPr>
        <p:txBody>
          <a:bodyPr anchor="ctr"/>
          <a:lstStyle/>
          <a:p>
            <a:pPr>
              <a:defRPr>
                <a:solidFill>
                  <a:srgbClr val="FFFFFF"/>
                </a:solidFill>
              </a:defRPr>
            </a:pPr>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
    <p:spTree>
      <p:nvGrpSpPr>
        <p:cNvPr id="1" name=""/>
        <p:cNvGrpSpPr/>
        <p:nvPr/>
      </p:nvGrpSpPr>
      <p:grpSpPr>
        <a:xfrm>
          <a:off x="0" y="0"/>
          <a:ext cx="0" cy="0"/>
          <a:chOff x="0" y="0"/>
          <a:chExt cx="0" cy="0"/>
        </a:xfrm>
      </p:grpSpPr>
      <p:sp>
        <p:nvSpPr>
          <p:cNvPr id="83" name="Body Level One…"/>
          <p:cNvSpPr>
            <a:spLocks noGrp="1"/>
          </p:cNvSpPr>
          <p:nvPr>
            <p:ph type="body" sz="quarter" idx="1"/>
          </p:nvPr>
        </p:nvSpPr>
        <p:spPr>
          <a:xfrm>
            <a:off x="311699" y="5640766"/>
            <a:ext cx="5998802" cy="806701"/>
          </a:xfrm>
          <a:prstGeom prst="rect">
            <a:avLst/>
          </a:prstGeom>
        </p:spPr>
        <p:txBody>
          <a:bodyPr anchor="ctr"/>
          <a:lstStyle>
            <a:lvl1pPr>
              <a:lnSpc>
                <a:spcPct val="100000"/>
              </a:lnSpc>
              <a:spcBef>
                <a:spcPts val="0"/>
              </a:spcBef>
            </a:lvl1pPr>
            <a:lvl2pPr>
              <a:lnSpc>
                <a:spcPct val="100000"/>
              </a:lnSpc>
              <a:spcBef>
                <a:spcPts val="0"/>
              </a:spcBef>
            </a:lvl2pPr>
            <a:lvl3pPr>
              <a:lnSpc>
                <a:spcPct val="100000"/>
              </a:lnSpc>
              <a:spcBef>
                <a:spcPts val="0"/>
              </a:spcBef>
            </a:lvl3pPr>
            <a:lvl4pPr>
              <a:lnSpc>
                <a:spcPct val="100000"/>
              </a:lnSpc>
              <a:spcBef>
                <a:spcPts val="0"/>
              </a:spcBef>
            </a:lvl4pPr>
            <a:lvl5pPr>
              <a:lnSpc>
                <a:spcPct val="100000"/>
              </a:lnSpc>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emf"/><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311699" y="593366"/>
            <a:ext cx="8520602" cy="7635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Title Text</a:t>
            </a:r>
          </a:p>
        </p:txBody>
      </p:sp>
      <p:sp>
        <p:nvSpPr>
          <p:cNvPr id="3" name="Body Level One…"/>
          <p:cNvSpPr>
            <a:spLocks noGrp="1"/>
          </p:cNvSpPr>
          <p:nvPr>
            <p:ph type="body" idx="1"/>
          </p:nvPr>
        </p:nvSpPr>
        <p:spPr>
          <a:xfrm>
            <a:off x="311699" y="1536633"/>
            <a:ext cx="8520602" cy="45552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684344" y="6320774"/>
            <a:ext cx="336814" cy="318396"/>
          </a:xfrm>
          <a:prstGeom prst="rect">
            <a:avLst/>
          </a:prstGeom>
          <a:ln w="12700">
            <a:miter lim="400000"/>
          </a:ln>
        </p:spPr>
        <p:txBody>
          <a:bodyPr wrap="none" lIns="91424" tIns="91424" rIns="91424" bIns="91424" anchor="ctr">
            <a:spAutoFit/>
          </a:bodyPr>
          <a:lstStyle>
            <a:lvl1pPr algn="r">
              <a:defRPr sz="1000">
                <a:solidFill>
                  <a:srgbClr val="ADADAD"/>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p:titleStyle>
    <p:body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677042"/>
            <a:ext cx="7886700" cy="701731"/>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Helvetica" charset="0"/>
                <a:ea typeface="Helvetica" charset="0"/>
                <a:cs typeface="Helvetica" charset="0"/>
              </a:defRPr>
            </a:lvl1pPr>
          </a:lstStyle>
          <a:p>
            <a:pPr hangingPunct="1"/>
            <a:fld id="{3D2B03E9-C7EE-B648-94CA-2093F835EDFA}" type="datetimeFigureOut">
              <a:rPr lang="en-US" kern="1200" smtClean="0">
                <a:solidFill>
                  <a:prstClr val="black">
                    <a:tint val="75000"/>
                  </a:prstClr>
                </a:solidFill>
              </a:rPr>
              <a:pPr hangingPunct="1"/>
              <a:t>1/29/2020</a:t>
            </a:fld>
            <a:endParaRPr lang="en-US" kern="1200" dirty="0">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Helvetica" charset="0"/>
                <a:ea typeface="Helvetica" charset="0"/>
                <a:cs typeface="Helvetica" charset="0"/>
              </a:defRPr>
            </a:lvl1pPr>
          </a:lstStyle>
          <a:p>
            <a:pPr hangingPunct="1"/>
            <a:endParaRPr lang="en-US" kern="1200" dirty="0">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Helvetica" charset="0"/>
                <a:ea typeface="Helvetica" charset="0"/>
                <a:cs typeface="Helvetica" charset="0"/>
              </a:defRPr>
            </a:lvl1pPr>
          </a:lstStyle>
          <a:p>
            <a:pPr hangingPunct="1"/>
            <a:fld id="{D1580D0A-7449-AB48-ADC6-CA485EFFF01A}" type="slidenum">
              <a:rPr lang="en-US" kern="1200" smtClean="0">
                <a:solidFill>
                  <a:prstClr val="black">
                    <a:tint val="75000"/>
                  </a:prstClr>
                </a:solidFill>
              </a:rPr>
              <a:pPr hangingPunct="1"/>
              <a:t>‹#›</a:t>
            </a:fld>
            <a:endParaRPr lang="en-US" kern="1200" dirty="0">
              <a:solidFill>
                <a:prstClr val="black">
                  <a:tint val="75000"/>
                </a:prstClr>
              </a:solidFill>
            </a:endParaRPr>
          </a:p>
        </p:txBody>
      </p:sp>
    </p:spTree>
    <p:extLst>
      <p:ext uri="{BB962C8B-B14F-4D97-AF65-F5344CB8AC3E}">
        <p14:creationId xmlns:p14="http://schemas.microsoft.com/office/powerpoint/2010/main" val="33665119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b="0" kern="1200">
          <a:solidFill>
            <a:schemeClr val="tx1"/>
          </a:solidFill>
          <a:latin typeface="Helvetica" charset="0"/>
          <a:ea typeface="Helvetica" charset="0"/>
          <a:cs typeface="Helvetica"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1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panose="020B0604020202020204" pitchFamily="34" charset="0"/>
        <a:buChar char="•"/>
        <a:defRPr sz="21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1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1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1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p:cNvSpPr/>
          <p:nvPr/>
        </p:nvSpPr>
        <p:spPr>
          <a:xfrm>
            <a:off x="0" y="2132311"/>
            <a:ext cx="1985917" cy="779167"/>
          </a:xfrm>
          <a:prstGeom prst="rect">
            <a:avLst/>
          </a:prstGeom>
          <a:solidFill>
            <a:srgbClr val="0098A2"/>
          </a:solidFill>
          <a:ln w="12700">
            <a:miter lim="400000"/>
          </a:ln>
        </p:spPr>
        <p:txBody>
          <a:bodyPr lIns="45719" rIns="45719" anchor="ctr"/>
          <a:lstStyle/>
          <a:p>
            <a:pPr>
              <a:defRPr>
                <a:solidFill>
                  <a:srgbClr val="000000"/>
                </a:solidFill>
              </a:defRPr>
            </a:pPr>
            <a:endParaRPr/>
          </a:p>
        </p:txBody>
      </p:sp>
      <p:sp>
        <p:nvSpPr>
          <p:cNvPr id="13" name="Fundamentals of Human-Centered Design"/>
          <p:cNvSpPr>
            <a:spLocks noGrp="1"/>
          </p:cNvSpPr>
          <p:nvPr>
            <p:ph type="title"/>
          </p:nvPr>
        </p:nvSpPr>
        <p:spPr>
          <a:xfrm>
            <a:off x="2455199" y="542575"/>
            <a:ext cx="6377102" cy="3389401"/>
          </a:xfrm>
          <a:prstGeom prst="rect">
            <a:avLst/>
          </a:prstGeom>
        </p:spPr>
        <p:txBody>
          <a:bodyPr/>
          <a:lstStyle>
            <a:lvl1pPr>
              <a:defRPr sz="4800" b="1">
                <a:latin typeface="+mn-lt"/>
                <a:ea typeface="+mn-ea"/>
                <a:cs typeface="+mn-cs"/>
                <a:sym typeface="Helvetica"/>
              </a:defRPr>
            </a:lvl1pPr>
          </a:lstStyle>
          <a:p>
            <a:r>
              <a:t>Fundamentals of Human-Centered Desig</a:t>
            </a:r>
            <a:r>
              <a:rPr lang="en-US"/>
              <a:t>n</a:t>
            </a:r>
            <a:endParaRPr>
              <a:solidFill>
                <a:srgbClr val="00777F"/>
              </a:solidFill>
            </a:endParaRPr>
          </a:p>
        </p:txBody>
      </p:sp>
      <p:sp>
        <p:nvSpPr>
          <p:cNvPr id="12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3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131" name="plusses to scale - orange.pdf" descr="plusses to scale - orange.pdf"/>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0" y="3350049"/>
            <a:ext cx="9144000" cy="1515534"/>
          </a:xfrm>
          <a:prstGeom prst="rect">
            <a:avLst/>
          </a:prstGeom>
          <a:ln w="12700">
            <a:miter lim="400000"/>
          </a:ln>
        </p:spPr>
      </p:pic>
      <p:sp>
        <p:nvSpPr>
          <p:cNvPr id="11" name="Day 2"/>
          <p:cNvSpPr/>
          <p:nvPr/>
        </p:nvSpPr>
        <p:spPr>
          <a:xfrm>
            <a:off x="457076" y="2106185"/>
            <a:ext cx="1528841" cy="78496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defTabSz="749808">
              <a:defRPr sz="3936" b="1">
                <a:latin typeface="+mn-lt"/>
                <a:ea typeface="+mn-ea"/>
                <a:cs typeface="+mn-cs"/>
                <a:sym typeface="Helvetica"/>
              </a:defRPr>
            </a:lvl1pPr>
          </a:lstStyle>
          <a:p>
            <a:r>
              <a:rPr dirty="0">
                <a:solidFill>
                  <a:schemeClr val="tx1"/>
                </a:solidFill>
              </a:rPr>
              <a:t>Day </a:t>
            </a:r>
            <a:r>
              <a:rPr lang="en-US" dirty="0">
                <a:solidFill>
                  <a:schemeClr val="tx1"/>
                </a:solidFill>
              </a:rPr>
              <a:t>2</a:t>
            </a:r>
            <a:endParaRPr dirty="0">
              <a:solidFill>
                <a:schemeClr val="tx1"/>
              </a:solidFill>
            </a:endParaRPr>
          </a:p>
        </p:txBody>
      </p:sp>
      <p:sp>
        <p:nvSpPr>
          <p:cNvPr id="12" name="Enrique Martínez | enrique.Martinez@opm.gov…">
            <a:extLst>
              <a:ext uri="{FF2B5EF4-FFF2-40B4-BE49-F238E27FC236}">
                <a16:creationId xmlns:a16="http://schemas.microsoft.com/office/drawing/2014/main" id="{DF9BA7C7-289F-EF49-B788-FE2481187CF9}"/>
              </a:ext>
            </a:extLst>
          </p:cNvPr>
          <p:cNvSpPr>
            <a:spLocks noGrp="1"/>
          </p:cNvSpPr>
          <p:nvPr>
            <p:ph type="body" idx="1"/>
          </p:nvPr>
        </p:nvSpPr>
        <p:spPr>
          <a:xfrm>
            <a:off x="2455198" y="5597912"/>
            <a:ext cx="6945977" cy="764077"/>
          </a:xfrm>
          <a:prstGeom prst="rect">
            <a:avLst/>
          </a:prstGeom>
        </p:spPr>
        <p:txBody>
          <a:bodyPr anchor="b">
            <a:noAutofit/>
          </a:bodyPr>
          <a:lstStyle/>
          <a:p>
            <a:pPr defTabSz="822959">
              <a:lnSpc>
                <a:spcPct val="100000"/>
              </a:lnSpc>
              <a:spcBef>
                <a:spcPts val="0"/>
              </a:spcBef>
              <a:defRPr sz="1890">
                <a:solidFill>
                  <a:srgbClr val="CCCCCC"/>
                </a:solidFill>
                <a:latin typeface="+mn-lt"/>
                <a:ea typeface="+mn-ea"/>
                <a:cs typeface="+mn-cs"/>
                <a:sym typeface="Helvetica"/>
              </a:defRPr>
            </a:pPr>
            <a:r>
              <a:rPr lang="en-US" dirty="0">
                <a:solidFill>
                  <a:schemeClr val="bg1">
                    <a:lumMod val="25000"/>
                    <a:lumOff val="75000"/>
                  </a:schemeClr>
                </a:solidFill>
              </a:rPr>
              <a:t>Patty </a:t>
            </a:r>
            <a:r>
              <a:rPr lang="en-US" dirty="0" err="1">
                <a:solidFill>
                  <a:schemeClr val="bg1">
                    <a:lumMod val="25000"/>
                    <a:lumOff val="75000"/>
                  </a:schemeClr>
                </a:solidFill>
              </a:rPr>
              <a:t>Beirne</a:t>
            </a:r>
            <a:r>
              <a:rPr lang="en-US" dirty="0">
                <a:solidFill>
                  <a:schemeClr val="bg1">
                    <a:lumMod val="25000"/>
                    <a:lumOff val="75000"/>
                  </a:schemeClr>
                </a:solidFill>
              </a:rPr>
              <a:t> </a:t>
            </a:r>
            <a:r>
              <a:rPr lang="en-US" dirty="0" err="1">
                <a:solidFill>
                  <a:srgbClr val="FAA619"/>
                </a:solidFill>
                <a:sym typeface="Helvetica"/>
              </a:rPr>
              <a:t>Patricia.Beirne@opm.gov</a:t>
            </a:r>
            <a:r>
              <a:rPr lang="en-US" dirty="0">
                <a:solidFill>
                  <a:srgbClr val="FAA619"/>
                </a:solidFill>
                <a:sym typeface="Helvetica"/>
              </a:rPr>
              <a:t> </a:t>
            </a:r>
          </a:p>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sym typeface="Helvetica"/>
              </a:rPr>
              <a:t>Corinne </a:t>
            </a:r>
            <a:r>
              <a:rPr lang="en-US" sz="1890" dirty="0" err="1">
                <a:solidFill>
                  <a:schemeClr val="bg1">
                    <a:lumMod val="25000"/>
                    <a:lumOff val="75000"/>
                  </a:schemeClr>
                </a:solidFill>
                <a:sym typeface="Helvetica"/>
              </a:rPr>
              <a:t>Vizzacchero</a:t>
            </a:r>
            <a:r>
              <a:rPr lang="en-US" sz="1890" dirty="0">
                <a:solidFill>
                  <a:schemeClr val="bg1">
                    <a:lumMod val="25000"/>
                    <a:lumOff val="75000"/>
                  </a:schemeClr>
                </a:solidFill>
                <a:sym typeface="Helvetica"/>
              </a:rPr>
              <a:t> </a:t>
            </a:r>
            <a:r>
              <a:rPr lang="en-US" sz="1890" dirty="0" err="1">
                <a:solidFill>
                  <a:srgbClr val="FAA619"/>
                </a:solidFill>
                <a:sym typeface="Helvetica"/>
              </a:rPr>
              <a:t>Corinne.Vizzacchero@opm.gov</a:t>
            </a:r>
            <a:r>
              <a:rPr lang="en-US" sz="1890" dirty="0">
                <a:solidFill>
                  <a:srgbClr val="FAA619"/>
                </a:solidFill>
                <a:sym typeface="Helvetica"/>
              </a:rPr>
              <a:t> </a:t>
            </a:r>
            <a:r>
              <a:rPr lang="en-US" dirty="0">
                <a:solidFill>
                  <a:srgbClr val="FAA619"/>
                </a:solidFill>
                <a:sym typeface="Helvetica"/>
              </a:rPr>
              <a:t>		</a:t>
            </a:r>
            <a:endParaRPr lang="en-US" dirty="0">
              <a:solidFill>
                <a:srgbClr val="FAA619"/>
              </a:solidFill>
            </a:endParaRPr>
          </a:p>
        </p:txBody>
      </p:sp>
    </p:spTree>
    <p:extLst>
      <p:ext uri="{BB962C8B-B14F-4D97-AF65-F5344CB8AC3E}">
        <p14:creationId xmlns:p14="http://schemas.microsoft.com/office/powerpoint/2010/main" val="361456313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07A17F8-A4B3-BD4F-8705-725E05D9AE81}"/>
              </a:ext>
            </a:extLst>
          </p:cNvPr>
          <p:cNvSpPr/>
          <p:nvPr/>
        </p:nvSpPr>
        <p:spPr>
          <a:xfrm>
            <a:off x="4593245" y="2895220"/>
            <a:ext cx="895546" cy="1253765"/>
          </a:xfrm>
          <a:prstGeom prst="rect">
            <a:avLst/>
          </a:prstGeom>
          <a:solidFill>
            <a:srgbClr val="212121"/>
          </a:solidFill>
          <a:ln w="15875"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169" name="Piece of qualitative data (Data Point)"/>
          <p:cNvSpPr/>
          <p:nvPr/>
        </p:nvSpPr>
        <p:spPr>
          <a:xfrm>
            <a:off x="6606344" y="1817699"/>
            <a:ext cx="1707483" cy="98607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lnSpc>
                <a:spcPct val="110000"/>
              </a:lnSpc>
              <a:spcBef>
                <a:spcPts val="900"/>
              </a:spcBef>
              <a:defRPr sz="1600" b="1">
                <a:solidFill>
                  <a:srgbClr val="CCCCCC"/>
                </a:solidFill>
                <a:latin typeface="+mn-lt"/>
                <a:ea typeface="+mn-ea"/>
                <a:cs typeface="+mn-cs"/>
                <a:sym typeface="Helvetica"/>
              </a:defRPr>
            </a:lvl1pPr>
          </a:lstStyle>
          <a:p>
            <a:r>
              <a:rPr dirty="0"/>
              <a:t>Piece</a:t>
            </a:r>
            <a:r>
              <a:rPr lang="en-US" dirty="0"/>
              <a:t>s</a:t>
            </a:r>
            <a:r>
              <a:rPr dirty="0"/>
              <a:t> of qualitative data (Data Point</a:t>
            </a:r>
            <a:r>
              <a:rPr lang="en-US" dirty="0"/>
              <a:t>s</a:t>
            </a:r>
            <a:r>
              <a:rPr dirty="0"/>
              <a:t>)</a:t>
            </a:r>
          </a:p>
        </p:txBody>
      </p:sp>
      <p:grpSp>
        <p:nvGrpSpPr>
          <p:cNvPr id="175" name="Group"/>
          <p:cNvGrpSpPr/>
          <p:nvPr/>
        </p:nvGrpSpPr>
        <p:grpSpPr>
          <a:xfrm>
            <a:off x="4226592" y="3051181"/>
            <a:ext cx="2425598" cy="3065339"/>
            <a:chOff x="219075" y="-193984"/>
            <a:chExt cx="2425596" cy="3065337"/>
          </a:xfrm>
        </p:grpSpPr>
        <p:sp>
          <p:nvSpPr>
            <p:cNvPr id="171" name="----------------…"/>
            <p:cNvSpPr/>
            <p:nvPr/>
          </p:nvSpPr>
          <p:spPr>
            <a:xfrm>
              <a:off x="219075" y="568193"/>
              <a:ext cx="1552501" cy="23031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p>
              <a:pPr>
                <a:spcBef>
                  <a:spcPts val="1000"/>
                </a:spcBef>
                <a:defRPr sz="1600" b="1">
                  <a:solidFill>
                    <a:srgbClr val="999999"/>
                  </a:solidFill>
                  <a:latin typeface="Helvetica Neue"/>
                  <a:ea typeface="Helvetica Neue"/>
                  <a:cs typeface="Helvetica Neue"/>
                  <a:sym typeface="Helvetica Neue"/>
                </a:defRPr>
              </a:pPr>
              <a:endParaRPr dirty="0">
                <a:solidFill>
                  <a:srgbClr val="000000"/>
                </a:solidFill>
              </a:endParaRPr>
            </a:p>
            <a:p>
              <a:pPr>
                <a:spcBef>
                  <a:spcPts val="1000"/>
                </a:spcBef>
                <a:defRPr sz="1600" b="1">
                  <a:solidFill>
                    <a:srgbClr val="999999"/>
                  </a:solidFill>
                  <a:latin typeface="Helvetica Neue"/>
                  <a:ea typeface="Helvetica Neue"/>
                  <a:cs typeface="Helvetica Neue"/>
                  <a:sym typeface="Helvetica Neue"/>
                </a:defRPr>
              </a:pPr>
              <a:endParaRPr dirty="0">
                <a:solidFill>
                  <a:srgbClr val="000000"/>
                </a:solidFill>
              </a:endParaRPr>
            </a:p>
            <a:p>
              <a:pPr>
                <a:spcBef>
                  <a:spcPts val="1000"/>
                </a:spcBef>
                <a:defRPr sz="1600" b="1">
                  <a:solidFill>
                    <a:srgbClr val="999999"/>
                  </a:solidFill>
                  <a:latin typeface="Helvetica Neue"/>
                  <a:ea typeface="Helvetica Neue"/>
                  <a:cs typeface="Helvetica Neue"/>
                  <a:sym typeface="Helvetica Neue"/>
                </a:defRPr>
              </a:pPr>
              <a:endParaRPr dirty="0">
                <a:solidFill>
                  <a:srgbClr val="000000"/>
                </a:solidFill>
              </a:endParaRPr>
            </a:p>
            <a:p>
              <a:pPr>
                <a:spcBef>
                  <a:spcPts val="1000"/>
                </a:spcBef>
                <a:defRPr sz="1600" b="1">
                  <a:solidFill>
                    <a:srgbClr val="999999"/>
                  </a:solidFill>
                  <a:latin typeface="Helvetica Neue"/>
                  <a:ea typeface="Helvetica Neue"/>
                  <a:cs typeface="Helvetica Neue"/>
                  <a:sym typeface="Helvetica Neue"/>
                </a:defRPr>
              </a:pPr>
              <a:endParaRPr dirty="0">
                <a:solidFill>
                  <a:srgbClr val="000000"/>
                </a:solidFill>
              </a:endParaRPr>
            </a:p>
            <a:p>
              <a:pPr>
                <a:spcBef>
                  <a:spcPts val="1000"/>
                </a:spcBef>
                <a:defRPr sz="1600" b="1">
                  <a:solidFill>
                    <a:srgbClr val="999999"/>
                  </a:solidFill>
                  <a:latin typeface="Helvetica Neue"/>
                  <a:ea typeface="Helvetica Neue"/>
                  <a:cs typeface="Helvetica Neue"/>
                  <a:sym typeface="Helvetica Neue"/>
                </a:defRPr>
              </a:pPr>
              <a:endParaRPr dirty="0">
                <a:solidFill>
                  <a:srgbClr val="000000"/>
                </a:solidFill>
              </a:endParaRPr>
            </a:p>
            <a:p>
              <a:pPr>
                <a:spcBef>
                  <a:spcPts val="1000"/>
                </a:spcBef>
                <a:defRPr sz="1600" b="1">
                  <a:solidFill>
                    <a:srgbClr val="999999"/>
                  </a:solidFill>
                  <a:latin typeface="Helvetica Neue"/>
                  <a:ea typeface="Helvetica Neue"/>
                  <a:cs typeface="Helvetica Neue"/>
                  <a:sym typeface="Helvetica Neue"/>
                </a:defRPr>
              </a:pPr>
              <a:endParaRPr dirty="0"/>
            </a:p>
          </p:txBody>
        </p:sp>
        <p:sp>
          <p:nvSpPr>
            <p:cNvPr id="172" name="Rounded Rectangle"/>
            <p:cNvSpPr/>
            <p:nvPr/>
          </p:nvSpPr>
          <p:spPr>
            <a:xfrm>
              <a:off x="451776" y="292123"/>
              <a:ext cx="1139102" cy="266701"/>
            </a:xfrm>
            <a:prstGeom prst="roundRect">
              <a:avLst>
                <a:gd name="adj" fmla="val 50000"/>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sp>
          <p:nvSpPr>
            <p:cNvPr id="174" name="Line"/>
            <p:cNvSpPr/>
            <p:nvPr/>
          </p:nvSpPr>
          <p:spPr>
            <a:xfrm rot="18900000">
              <a:off x="1654013" y="-193984"/>
              <a:ext cx="990658" cy="990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tailEnd type="triangle" w="med" len="med"/>
            </a:ln>
            <a:effectLst/>
          </p:spPr>
          <p:txBody>
            <a:bodyPr wrap="square" lIns="45719" tIns="45719" rIns="45719" bIns="45719" numCol="1" anchor="ctr">
              <a:noAutofit/>
            </a:bodyPr>
            <a:lstStyle/>
            <a:p>
              <a:pPr>
                <a:defRPr>
                  <a:solidFill>
                    <a:srgbClr val="000000"/>
                  </a:solidFill>
                </a:defRPr>
              </a:pPr>
              <a:endParaRPr/>
            </a:p>
          </p:txBody>
        </p:sp>
      </p:grpSp>
      <p:grpSp>
        <p:nvGrpSpPr>
          <p:cNvPr id="183" name="Group"/>
          <p:cNvGrpSpPr/>
          <p:nvPr/>
        </p:nvGrpSpPr>
        <p:grpSpPr>
          <a:xfrm>
            <a:off x="7065471" y="3162029"/>
            <a:ext cx="889028" cy="887384"/>
            <a:chOff x="0" y="0"/>
            <a:chExt cx="889027" cy="887383"/>
          </a:xfrm>
        </p:grpSpPr>
        <p:grpSp>
          <p:nvGrpSpPr>
            <p:cNvPr id="179" name="Group"/>
            <p:cNvGrpSpPr/>
            <p:nvPr/>
          </p:nvGrpSpPr>
          <p:grpSpPr>
            <a:xfrm>
              <a:off x="0" y="0"/>
              <a:ext cx="889028" cy="887384"/>
              <a:chOff x="0" y="0"/>
              <a:chExt cx="889027" cy="887383"/>
            </a:xfrm>
          </p:grpSpPr>
          <p:sp>
            <p:nvSpPr>
              <p:cNvPr id="176" name="Square"/>
              <p:cNvSpPr/>
              <p:nvPr/>
            </p:nvSpPr>
            <p:spPr>
              <a:xfrm>
                <a:off x="0" y="0"/>
                <a:ext cx="889028" cy="887384"/>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77" name="“"/>
              <p:cNvSpPr/>
              <p:nvPr/>
            </p:nvSpPr>
            <p:spPr>
              <a:xfrm>
                <a:off x="16542" y="45778"/>
                <a:ext cx="1827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178" name="”"/>
              <p:cNvSpPr/>
              <p:nvPr/>
            </p:nvSpPr>
            <p:spPr>
              <a:xfrm>
                <a:off x="639724"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180" name="Line"/>
            <p:cNvSpPr/>
            <p:nvPr/>
          </p:nvSpPr>
          <p:spPr>
            <a:xfrm>
              <a:off x="189231" y="197325"/>
              <a:ext cx="535201"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81" name="Line"/>
            <p:cNvSpPr/>
            <p:nvPr/>
          </p:nvSpPr>
          <p:spPr>
            <a:xfrm>
              <a:off x="189231" y="318163"/>
              <a:ext cx="535201"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82"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184" name="Data Synthesis…"/>
          <p:cNvSpPr>
            <a:spLocks noGrp="1"/>
          </p:cNvSpPr>
          <p:nvPr>
            <p:ph type="title"/>
          </p:nvPr>
        </p:nvSpPr>
        <p:spPr>
          <a:xfrm>
            <a:off x="2455199" y="622975"/>
            <a:ext cx="6317401" cy="1971065"/>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How insights connect with research</a:t>
            </a:r>
          </a:p>
        </p:txBody>
      </p:sp>
      <p:sp>
        <p:nvSpPr>
          <p:cNvPr id="25" name="Rectangle">
            <a:extLst>
              <a:ext uri="{FF2B5EF4-FFF2-40B4-BE49-F238E27FC236}">
                <a16:creationId xmlns:a16="http://schemas.microsoft.com/office/drawing/2014/main" id="{F9F6F991-2CED-9948-941B-415545D56E16}"/>
              </a:ext>
            </a:extLst>
          </p:cNvPr>
          <p:cNvSpPr/>
          <p:nvPr/>
        </p:nvSpPr>
        <p:spPr>
          <a:xfrm>
            <a:off x="-1" y="0"/>
            <a:ext cx="2237875" cy="6858000"/>
          </a:xfrm>
          <a:prstGeom prst="rect">
            <a:avLst/>
          </a:prstGeom>
          <a:solidFill>
            <a:srgbClr val="0098A2"/>
          </a:solidFill>
          <a:ln w="12700">
            <a:miter lim="400000"/>
          </a:ln>
        </p:spPr>
        <p:txBody>
          <a:bodyPr lIns="45719" rIns="45719" anchor="ctr"/>
          <a:lstStyle/>
          <a:p>
            <a:pPr>
              <a:defRPr>
                <a:solidFill>
                  <a:srgbClr val="000000"/>
                </a:solidFill>
              </a:defRPr>
            </a:pPr>
            <a:endParaRPr/>
          </a:p>
        </p:txBody>
      </p:sp>
      <p:pic>
        <p:nvPicPr>
          <p:cNvPr id="26" name="IMG_9865.JPG" descr="IMG_9865.JPG">
            <a:extLst>
              <a:ext uri="{FF2B5EF4-FFF2-40B4-BE49-F238E27FC236}">
                <a16:creationId xmlns:a16="http://schemas.microsoft.com/office/drawing/2014/main" id="{C46B1748-D9F0-DF4D-9255-9FC7CAA98714}"/>
              </a:ext>
            </a:extLst>
          </p:cNvPr>
          <p:cNvPicPr>
            <a:picLocks noChangeAspect="1"/>
          </p:cNvPicPr>
          <p:nvPr/>
        </p:nvPicPr>
        <p:blipFill rotWithShape="1">
          <a:blip r:embed="rId3" cstate="email">
            <a:alphaModFix amt="64999"/>
            <a:extLst>
              <a:ext uri="{28A0092B-C50C-407E-A947-70E740481C1C}">
                <a14:useLocalDpi xmlns:a14="http://schemas.microsoft.com/office/drawing/2010/main"/>
              </a:ext>
            </a:extLst>
          </a:blip>
          <a:srcRect l="141" t="41295" r="556" b="16874"/>
          <a:stretch/>
        </p:blipFill>
        <p:spPr>
          <a:xfrm rot="5400000">
            <a:off x="-2302622" y="2317509"/>
            <a:ext cx="6858000" cy="2222991"/>
          </a:xfrm>
          <a:prstGeom prst="rect">
            <a:avLst/>
          </a:prstGeom>
          <a:ln w="12700">
            <a:miter lim="400000"/>
          </a:ln>
        </p:spPr>
      </p:pic>
      <p:sp>
        <p:nvSpPr>
          <p:cNvPr id="27" name="Our Approach">
            <a:extLst>
              <a:ext uri="{FF2B5EF4-FFF2-40B4-BE49-F238E27FC236}">
                <a16:creationId xmlns:a16="http://schemas.microsoft.com/office/drawing/2014/main" id="{3C008791-ACC6-8641-B72D-2A454A0485D1}"/>
              </a:ext>
            </a:extLst>
          </p:cNvPr>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
        <p:nvSpPr>
          <p:cNvPr id="28" name="Field notes">
            <a:extLst>
              <a:ext uri="{FF2B5EF4-FFF2-40B4-BE49-F238E27FC236}">
                <a16:creationId xmlns:a16="http://schemas.microsoft.com/office/drawing/2014/main" id="{4EA3418F-6D1B-9F43-855B-478327C5CFB5}"/>
              </a:ext>
            </a:extLst>
          </p:cNvPr>
          <p:cNvSpPr/>
          <p:nvPr/>
        </p:nvSpPr>
        <p:spPr>
          <a:xfrm>
            <a:off x="4273955" y="2084260"/>
            <a:ext cx="1510501" cy="4241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lnSpc>
                <a:spcPct val="110000"/>
              </a:lnSpc>
              <a:spcBef>
                <a:spcPts val="900"/>
              </a:spcBef>
              <a:defRPr sz="1600" b="1">
                <a:solidFill>
                  <a:srgbClr val="CCCCCC"/>
                </a:solidFill>
                <a:latin typeface="+mn-lt"/>
                <a:ea typeface="+mn-ea"/>
                <a:cs typeface="+mn-cs"/>
                <a:sym typeface="Helvetica"/>
              </a:defRPr>
            </a:lvl1pPr>
          </a:lstStyle>
          <a:p>
            <a:r>
              <a:rPr dirty="0"/>
              <a:t>Field notes</a:t>
            </a:r>
          </a:p>
        </p:txBody>
      </p:sp>
      <p:cxnSp>
        <p:nvCxnSpPr>
          <p:cNvPr id="30" name="Straight Connector 29">
            <a:extLst>
              <a:ext uri="{FF2B5EF4-FFF2-40B4-BE49-F238E27FC236}">
                <a16:creationId xmlns:a16="http://schemas.microsoft.com/office/drawing/2014/main" id="{AB006820-C659-834E-9FE5-DA3DFF41AE63}"/>
              </a:ext>
            </a:extLst>
          </p:cNvPr>
          <p:cNvCxnSpPr>
            <a:cxnSpLocks/>
          </p:cNvCxnSpPr>
          <p:nvPr/>
        </p:nvCxnSpPr>
        <p:spPr>
          <a:xfrm>
            <a:off x="4640378" y="3360898"/>
            <a:ext cx="801279" cy="0"/>
          </a:xfrm>
          <a:prstGeom prst="line">
            <a:avLst/>
          </a:prstGeom>
          <a:noFill/>
          <a:ln w="952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7521278A-A77C-C74C-BFBA-2BAFB6D431A9}"/>
              </a:ext>
            </a:extLst>
          </p:cNvPr>
          <p:cNvCxnSpPr>
            <a:cxnSpLocks/>
          </p:cNvCxnSpPr>
          <p:nvPr/>
        </p:nvCxnSpPr>
        <p:spPr>
          <a:xfrm>
            <a:off x="4640378" y="3567273"/>
            <a:ext cx="801279" cy="0"/>
          </a:xfrm>
          <a:prstGeom prst="line">
            <a:avLst/>
          </a:prstGeom>
          <a:noFill/>
          <a:ln w="952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Straight Connector 31">
            <a:extLst>
              <a:ext uri="{FF2B5EF4-FFF2-40B4-BE49-F238E27FC236}">
                <a16:creationId xmlns:a16="http://schemas.microsoft.com/office/drawing/2014/main" id="{7C46EE39-6821-D644-BD8B-2B6EADC343CB}"/>
              </a:ext>
            </a:extLst>
          </p:cNvPr>
          <p:cNvCxnSpPr>
            <a:cxnSpLocks/>
          </p:cNvCxnSpPr>
          <p:nvPr/>
        </p:nvCxnSpPr>
        <p:spPr>
          <a:xfrm>
            <a:off x="4640378" y="3767298"/>
            <a:ext cx="801279" cy="0"/>
          </a:xfrm>
          <a:prstGeom prst="line">
            <a:avLst/>
          </a:prstGeom>
          <a:noFill/>
          <a:ln w="952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Straight Connector 32">
            <a:extLst>
              <a:ext uri="{FF2B5EF4-FFF2-40B4-BE49-F238E27FC236}">
                <a16:creationId xmlns:a16="http://schemas.microsoft.com/office/drawing/2014/main" id="{3A205224-AE81-A643-A036-3FFBAF35DB75}"/>
              </a:ext>
            </a:extLst>
          </p:cNvPr>
          <p:cNvCxnSpPr>
            <a:cxnSpLocks/>
          </p:cNvCxnSpPr>
          <p:nvPr/>
        </p:nvCxnSpPr>
        <p:spPr>
          <a:xfrm>
            <a:off x="4646728" y="3973673"/>
            <a:ext cx="801279" cy="0"/>
          </a:xfrm>
          <a:prstGeom prst="line">
            <a:avLst/>
          </a:prstGeom>
          <a:noFill/>
          <a:ln w="952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a:extLst>
              <a:ext uri="{FF2B5EF4-FFF2-40B4-BE49-F238E27FC236}">
                <a16:creationId xmlns:a16="http://schemas.microsoft.com/office/drawing/2014/main" id="{75C9D118-8340-FD4A-A6A0-2975C1264B30}"/>
              </a:ext>
            </a:extLst>
          </p:cNvPr>
          <p:cNvCxnSpPr>
            <a:cxnSpLocks/>
          </p:cNvCxnSpPr>
          <p:nvPr/>
        </p:nvCxnSpPr>
        <p:spPr>
          <a:xfrm>
            <a:off x="4643553" y="3138648"/>
            <a:ext cx="801279" cy="0"/>
          </a:xfrm>
          <a:prstGeom prst="line">
            <a:avLst/>
          </a:prstGeom>
          <a:noFill/>
          <a:ln w="9525" cap="flat">
            <a:solidFill>
              <a:schemeClr val="tx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Field notes">
            <a:extLst>
              <a:ext uri="{FF2B5EF4-FFF2-40B4-BE49-F238E27FC236}">
                <a16:creationId xmlns:a16="http://schemas.microsoft.com/office/drawing/2014/main" id="{B1EF2532-6E95-C342-B079-D2E598D57794}"/>
              </a:ext>
            </a:extLst>
          </p:cNvPr>
          <p:cNvSpPr/>
          <p:nvPr/>
        </p:nvSpPr>
        <p:spPr>
          <a:xfrm>
            <a:off x="4402290" y="4173740"/>
            <a:ext cx="1276617" cy="834042"/>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gn="ctr">
              <a:lnSpc>
                <a:spcPct val="110000"/>
              </a:lnSpc>
              <a:spcBef>
                <a:spcPts val="900"/>
              </a:spcBef>
              <a:defRPr sz="1600" b="1">
                <a:solidFill>
                  <a:srgbClr val="CCCCCC"/>
                </a:solidFill>
                <a:latin typeface="+mn-lt"/>
                <a:ea typeface="+mn-ea"/>
                <a:cs typeface="+mn-cs"/>
                <a:sym typeface="Helvetica"/>
              </a:defRPr>
            </a:lvl1pPr>
          </a:lstStyle>
          <a:p>
            <a:r>
              <a:rPr lang="en-US" sz="4000" dirty="0"/>
              <a:t>+</a:t>
            </a:r>
            <a:endParaRPr sz="4000" dirty="0"/>
          </a:p>
        </p:txBody>
      </p:sp>
      <p:sp>
        <p:nvSpPr>
          <p:cNvPr id="37" name="Rectangle 36">
            <a:extLst>
              <a:ext uri="{FF2B5EF4-FFF2-40B4-BE49-F238E27FC236}">
                <a16:creationId xmlns:a16="http://schemas.microsoft.com/office/drawing/2014/main" id="{2A338A07-7A16-AD4B-B172-9BDA1B6FE3C6}"/>
              </a:ext>
            </a:extLst>
          </p:cNvPr>
          <p:cNvSpPr/>
          <p:nvPr/>
        </p:nvSpPr>
        <p:spPr>
          <a:xfrm>
            <a:off x="4590967" y="5127427"/>
            <a:ext cx="884548" cy="506691"/>
          </a:xfrm>
          <a:prstGeom prst="rect">
            <a:avLst/>
          </a:prstGeom>
          <a:solidFill>
            <a:srgbClr val="212121"/>
          </a:solidFill>
          <a:ln w="15875"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9" name="Rounded Rectangle">
            <a:extLst>
              <a:ext uri="{FF2B5EF4-FFF2-40B4-BE49-F238E27FC236}">
                <a16:creationId xmlns:a16="http://schemas.microsoft.com/office/drawing/2014/main" id="{CBCF31B6-5AC0-034B-ADC1-CC8BD173F63D}"/>
              </a:ext>
            </a:extLst>
          </p:cNvPr>
          <p:cNvSpPr/>
          <p:nvPr/>
        </p:nvSpPr>
        <p:spPr>
          <a:xfrm>
            <a:off x="4479345" y="5241763"/>
            <a:ext cx="1139103" cy="266701"/>
          </a:xfrm>
          <a:prstGeom prst="roundRect">
            <a:avLst>
              <a:gd name="adj" fmla="val 50000"/>
            </a:avLst>
          </a:prstGeom>
          <a:noFill/>
          <a:ln w="19050" cap="flat">
            <a:solidFill>
              <a:srgbClr val="FAA61A"/>
            </a:solidFill>
            <a:prstDash val="solid"/>
            <a:round/>
          </a:ln>
          <a:effectLst/>
        </p:spPr>
        <p:txBody>
          <a:bodyPr wrap="square" lIns="45719" tIns="45719" rIns="45719" bIns="45719" numCol="1" anchor="ctr">
            <a:noAutofit/>
          </a:bodyPr>
          <a:lstStyle/>
          <a:p>
            <a:pPr>
              <a:defRPr>
                <a:solidFill>
                  <a:srgbClr val="000000"/>
                </a:solidFill>
              </a:defRPr>
            </a:pPr>
            <a:endParaRPr/>
          </a:p>
        </p:txBody>
      </p:sp>
      <p:sp>
        <p:nvSpPr>
          <p:cNvPr id="40" name="Line">
            <a:extLst>
              <a:ext uri="{FF2B5EF4-FFF2-40B4-BE49-F238E27FC236}">
                <a16:creationId xmlns:a16="http://schemas.microsoft.com/office/drawing/2014/main" id="{F650E94E-87C6-D241-9522-7E876A6AB5A5}"/>
              </a:ext>
            </a:extLst>
          </p:cNvPr>
          <p:cNvSpPr/>
          <p:nvPr/>
        </p:nvSpPr>
        <p:spPr>
          <a:xfrm rot="18900000">
            <a:off x="5681583" y="4755656"/>
            <a:ext cx="990659" cy="9906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noFill/>
          <a:ln w="19050" cap="flat">
            <a:solidFill>
              <a:srgbClr val="FAA61A"/>
            </a:solidFill>
            <a:prstDash val="solid"/>
            <a:round/>
            <a:tailEnd type="triangle" w="med" len="med"/>
          </a:ln>
          <a:effectLst/>
        </p:spPr>
        <p:txBody>
          <a:bodyPr wrap="square" lIns="45719" tIns="45719" rIns="45719" bIns="45719" numCol="1" anchor="ctr">
            <a:noAutofit/>
          </a:bodyPr>
          <a:lstStyle/>
          <a:p>
            <a:pPr>
              <a:defRPr>
                <a:solidFill>
                  <a:srgbClr val="000000"/>
                </a:solidFill>
              </a:defRPr>
            </a:pPr>
            <a:endParaRPr/>
          </a:p>
        </p:txBody>
      </p:sp>
      <p:grpSp>
        <p:nvGrpSpPr>
          <p:cNvPr id="41" name="Group">
            <a:extLst>
              <a:ext uri="{FF2B5EF4-FFF2-40B4-BE49-F238E27FC236}">
                <a16:creationId xmlns:a16="http://schemas.microsoft.com/office/drawing/2014/main" id="{B551EB7F-9642-2B46-983A-D3EA9448773B}"/>
              </a:ext>
            </a:extLst>
          </p:cNvPr>
          <p:cNvGrpSpPr/>
          <p:nvPr/>
        </p:nvGrpSpPr>
        <p:grpSpPr>
          <a:xfrm>
            <a:off x="7085523" y="4878534"/>
            <a:ext cx="889028" cy="887384"/>
            <a:chOff x="0" y="0"/>
            <a:chExt cx="889027" cy="887383"/>
          </a:xfrm>
        </p:grpSpPr>
        <p:grpSp>
          <p:nvGrpSpPr>
            <p:cNvPr id="42" name="Group">
              <a:extLst>
                <a:ext uri="{FF2B5EF4-FFF2-40B4-BE49-F238E27FC236}">
                  <a16:creationId xmlns:a16="http://schemas.microsoft.com/office/drawing/2014/main" id="{9A4EA041-1892-F24A-868A-6C1DE4E23257}"/>
                </a:ext>
              </a:extLst>
            </p:cNvPr>
            <p:cNvGrpSpPr/>
            <p:nvPr/>
          </p:nvGrpSpPr>
          <p:grpSpPr>
            <a:xfrm>
              <a:off x="0" y="0"/>
              <a:ext cx="889028" cy="887384"/>
              <a:chOff x="0" y="0"/>
              <a:chExt cx="889027" cy="887383"/>
            </a:xfrm>
          </p:grpSpPr>
          <p:sp>
            <p:nvSpPr>
              <p:cNvPr id="46" name="Square">
                <a:extLst>
                  <a:ext uri="{FF2B5EF4-FFF2-40B4-BE49-F238E27FC236}">
                    <a16:creationId xmlns:a16="http://schemas.microsoft.com/office/drawing/2014/main" id="{67C96A41-4F39-3141-A2A8-84D7FF479D32}"/>
                  </a:ext>
                </a:extLst>
              </p:cNvPr>
              <p:cNvSpPr/>
              <p:nvPr/>
            </p:nvSpPr>
            <p:spPr>
              <a:xfrm>
                <a:off x="0" y="0"/>
                <a:ext cx="889028" cy="887384"/>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7" name="“">
                <a:extLst>
                  <a:ext uri="{FF2B5EF4-FFF2-40B4-BE49-F238E27FC236}">
                    <a16:creationId xmlns:a16="http://schemas.microsoft.com/office/drawing/2014/main" id="{AA9680D2-0CC2-1847-A86F-0CF5BB1356B5}"/>
                  </a:ext>
                </a:extLst>
              </p:cNvPr>
              <p:cNvSpPr/>
              <p:nvPr/>
            </p:nvSpPr>
            <p:spPr>
              <a:xfrm>
                <a:off x="16542" y="45778"/>
                <a:ext cx="1827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8" name="”">
                <a:extLst>
                  <a:ext uri="{FF2B5EF4-FFF2-40B4-BE49-F238E27FC236}">
                    <a16:creationId xmlns:a16="http://schemas.microsoft.com/office/drawing/2014/main" id="{E78CC8C1-69F9-8C4C-B3C2-9DD62C1C5B7E}"/>
                  </a:ext>
                </a:extLst>
              </p:cNvPr>
              <p:cNvSpPr/>
              <p:nvPr/>
            </p:nvSpPr>
            <p:spPr>
              <a:xfrm>
                <a:off x="639724"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3" name="Line">
              <a:extLst>
                <a:ext uri="{FF2B5EF4-FFF2-40B4-BE49-F238E27FC236}">
                  <a16:creationId xmlns:a16="http://schemas.microsoft.com/office/drawing/2014/main" id="{E8B0DB2D-D432-1A49-A404-209839D656F3}"/>
                </a:ext>
              </a:extLst>
            </p:cNvPr>
            <p:cNvSpPr/>
            <p:nvPr/>
          </p:nvSpPr>
          <p:spPr>
            <a:xfrm>
              <a:off x="189231" y="197325"/>
              <a:ext cx="535201"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4" name="Line">
              <a:extLst>
                <a:ext uri="{FF2B5EF4-FFF2-40B4-BE49-F238E27FC236}">
                  <a16:creationId xmlns:a16="http://schemas.microsoft.com/office/drawing/2014/main" id="{7858A0E1-CD64-684C-8DFC-6D6B3B809651}"/>
                </a:ext>
              </a:extLst>
            </p:cNvPr>
            <p:cNvSpPr/>
            <p:nvPr/>
          </p:nvSpPr>
          <p:spPr>
            <a:xfrm>
              <a:off x="189231" y="318163"/>
              <a:ext cx="535201"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5" name="Line">
              <a:extLst>
                <a:ext uri="{FF2B5EF4-FFF2-40B4-BE49-F238E27FC236}">
                  <a16:creationId xmlns:a16="http://schemas.microsoft.com/office/drawing/2014/main" id="{5F7F48B9-39F6-9746-A63B-BC1AC9DD30EA}"/>
                </a:ext>
              </a:extLst>
            </p:cNvPr>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Tree>
    <p:extLst>
      <p:ext uri="{BB962C8B-B14F-4D97-AF65-F5344CB8AC3E}">
        <p14:creationId xmlns:p14="http://schemas.microsoft.com/office/powerpoint/2010/main" val="148288172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196" name="Group"/>
          <p:cNvGrpSpPr/>
          <p:nvPr/>
        </p:nvGrpSpPr>
        <p:grpSpPr>
          <a:xfrm>
            <a:off x="2643545" y="3094651"/>
            <a:ext cx="888901" cy="887401"/>
            <a:chOff x="0" y="0"/>
            <a:chExt cx="888900" cy="887400"/>
          </a:xfrm>
        </p:grpSpPr>
        <p:grpSp>
          <p:nvGrpSpPr>
            <p:cNvPr id="192" name="Group"/>
            <p:cNvGrpSpPr/>
            <p:nvPr/>
          </p:nvGrpSpPr>
          <p:grpSpPr>
            <a:xfrm>
              <a:off x="-1" y="-1"/>
              <a:ext cx="888902" cy="887401"/>
              <a:chOff x="0" y="0"/>
              <a:chExt cx="888900" cy="887400"/>
            </a:xfrm>
          </p:grpSpPr>
          <p:sp>
            <p:nvSpPr>
              <p:cNvPr id="189"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190"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191"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193"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94"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195"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197" name="One person places and describes a single data point."/>
          <p:cNvSpPr>
            <a:spLocks noGrp="1"/>
          </p:cNvSpPr>
          <p:nvPr>
            <p:ph type="body" sz="quarter" idx="1"/>
          </p:nvPr>
        </p:nvSpPr>
        <p:spPr>
          <a:xfrm>
            <a:off x="2455099" y="4662127"/>
            <a:ext cx="6377102" cy="1690200"/>
          </a:xfrm>
          <a:prstGeom prst="rect">
            <a:avLst/>
          </a:prstGeom>
        </p:spPr>
        <p:txBody>
          <a:bodyPr anchor="b"/>
          <a:lstStyle/>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r>
              <a:rPr dirty="0"/>
              <a:t>One person places and describes a </a:t>
            </a:r>
            <a:r>
              <a:rPr b="1" dirty="0"/>
              <a:t>single data point.</a:t>
            </a:r>
          </a:p>
        </p:txBody>
      </p:sp>
      <p:sp>
        <p:nvSpPr>
          <p:cNvPr id="198" name="Data Synthesis…"/>
          <p:cNvSpPr>
            <a:spLocks noGrp="1"/>
          </p:cNvSpPr>
          <p:nvPr>
            <p:ph type="title"/>
          </p:nvPr>
        </p:nvSpPr>
        <p:spPr>
          <a:xfrm>
            <a:off x="2455199" y="622975"/>
            <a:ext cx="6317401" cy="1971065"/>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Pattern finding</a:t>
            </a:r>
          </a:p>
        </p:txBody>
      </p:sp>
      <p:sp>
        <p:nvSpPr>
          <p:cNvPr id="14"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91462371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209" name="Group"/>
          <p:cNvGrpSpPr/>
          <p:nvPr/>
        </p:nvGrpSpPr>
        <p:grpSpPr>
          <a:xfrm>
            <a:off x="2643545" y="3094651"/>
            <a:ext cx="888901" cy="887401"/>
            <a:chOff x="0" y="0"/>
            <a:chExt cx="888900" cy="887400"/>
          </a:xfrm>
        </p:grpSpPr>
        <p:grpSp>
          <p:nvGrpSpPr>
            <p:cNvPr id="205" name="Group"/>
            <p:cNvGrpSpPr/>
            <p:nvPr/>
          </p:nvGrpSpPr>
          <p:grpSpPr>
            <a:xfrm>
              <a:off x="-1" y="-1"/>
              <a:ext cx="888902" cy="887401"/>
              <a:chOff x="0" y="0"/>
              <a:chExt cx="888900" cy="887400"/>
            </a:xfrm>
          </p:grpSpPr>
          <p:sp>
            <p:nvSpPr>
              <p:cNvPr id="202"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03"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04"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06"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07"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08"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210" name="Invite others to place items together to create  meaningful groups from inferences."/>
          <p:cNvSpPr>
            <a:spLocks noGrp="1"/>
          </p:cNvSpPr>
          <p:nvPr>
            <p:ph type="body" sz="quarter" idx="1"/>
          </p:nvPr>
        </p:nvSpPr>
        <p:spPr>
          <a:xfrm>
            <a:off x="2455099" y="4662127"/>
            <a:ext cx="6377102" cy="1690200"/>
          </a:xfrm>
          <a:prstGeom prst="rect">
            <a:avLst/>
          </a:prstGeom>
        </p:spPr>
        <p:txBody>
          <a:bodyPr anchor="b"/>
          <a:lstStyle/>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endParaRPr/>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t>Invite others to place items together to create </a:t>
            </a:r>
            <a:br/>
            <a:r>
              <a:rPr b="1"/>
              <a:t>meaningful groups</a:t>
            </a:r>
            <a:r>
              <a:t> from inferences.</a:t>
            </a:r>
          </a:p>
        </p:txBody>
      </p:sp>
      <p:grpSp>
        <p:nvGrpSpPr>
          <p:cNvPr id="218" name="Group"/>
          <p:cNvGrpSpPr/>
          <p:nvPr/>
        </p:nvGrpSpPr>
        <p:grpSpPr>
          <a:xfrm>
            <a:off x="3678220" y="3094651"/>
            <a:ext cx="888901" cy="887401"/>
            <a:chOff x="0" y="0"/>
            <a:chExt cx="888900" cy="887400"/>
          </a:xfrm>
        </p:grpSpPr>
        <p:grpSp>
          <p:nvGrpSpPr>
            <p:cNvPr id="214" name="Group"/>
            <p:cNvGrpSpPr/>
            <p:nvPr/>
          </p:nvGrpSpPr>
          <p:grpSpPr>
            <a:xfrm>
              <a:off x="-1" y="-1"/>
              <a:ext cx="888902" cy="887401"/>
              <a:chOff x="0" y="0"/>
              <a:chExt cx="888900" cy="887400"/>
            </a:xfrm>
          </p:grpSpPr>
          <p:sp>
            <p:nvSpPr>
              <p:cNvPr id="211"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12"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13"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15"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16"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17"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220" name="Data Synthesis…"/>
          <p:cNvSpPr>
            <a:spLocks noGrp="1"/>
          </p:cNvSpPr>
          <p:nvPr>
            <p:ph type="title"/>
          </p:nvPr>
        </p:nvSpPr>
        <p:spPr>
          <a:xfrm>
            <a:off x="2455199" y="622975"/>
            <a:ext cx="6317401" cy="1971065"/>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Pattern finding</a:t>
            </a:r>
          </a:p>
        </p:txBody>
      </p:sp>
      <p:sp>
        <p:nvSpPr>
          <p:cNvPr id="22"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396208828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Data Synthesis…"/>
          <p:cNvSpPr>
            <a:spLocks noGrp="1"/>
          </p:cNvSpPr>
          <p:nvPr>
            <p:ph type="title"/>
          </p:nvPr>
        </p:nvSpPr>
        <p:spPr>
          <a:xfrm>
            <a:off x="2455199" y="622975"/>
            <a:ext cx="6317401" cy="1971065"/>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Pattern finding</a:t>
            </a:r>
          </a:p>
        </p:txBody>
      </p:sp>
      <p:sp>
        <p:nvSpPr>
          <p:cNvPr id="223"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231" name="Group"/>
          <p:cNvGrpSpPr/>
          <p:nvPr/>
        </p:nvGrpSpPr>
        <p:grpSpPr>
          <a:xfrm>
            <a:off x="2643545" y="3094651"/>
            <a:ext cx="888901" cy="887401"/>
            <a:chOff x="0" y="0"/>
            <a:chExt cx="888900" cy="887400"/>
          </a:xfrm>
        </p:grpSpPr>
        <p:grpSp>
          <p:nvGrpSpPr>
            <p:cNvPr id="227" name="Group"/>
            <p:cNvGrpSpPr/>
            <p:nvPr/>
          </p:nvGrpSpPr>
          <p:grpSpPr>
            <a:xfrm>
              <a:off x="-1" y="-1"/>
              <a:ext cx="888902" cy="887401"/>
              <a:chOff x="0" y="0"/>
              <a:chExt cx="888900" cy="887400"/>
            </a:xfrm>
          </p:grpSpPr>
          <p:sp>
            <p:nvSpPr>
              <p:cNvPr id="224"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25"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26"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28"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29"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30"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232" name="Invite others to place items together to create  meaningful groups from inferences."/>
          <p:cNvSpPr>
            <a:spLocks noGrp="1"/>
          </p:cNvSpPr>
          <p:nvPr>
            <p:ph type="body" sz="quarter" idx="1"/>
          </p:nvPr>
        </p:nvSpPr>
        <p:spPr>
          <a:xfrm>
            <a:off x="2455099" y="4674827"/>
            <a:ext cx="6377102" cy="1690200"/>
          </a:xfrm>
          <a:prstGeom prst="rect">
            <a:avLst/>
          </a:prstGeom>
        </p:spPr>
        <p:txBody>
          <a:bodyPr anchor="b"/>
          <a:lstStyle/>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endParaRPr dirty="0"/>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rPr dirty="0"/>
              <a:t>Invite others to place items together to create </a:t>
            </a:r>
            <a:br>
              <a:rPr dirty="0"/>
            </a:br>
            <a:r>
              <a:rPr b="1" dirty="0"/>
              <a:t>meaningful groups</a:t>
            </a:r>
            <a:r>
              <a:rPr dirty="0"/>
              <a:t> </a:t>
            </a:r>
            <a:r>
              <a:rPr dirty="0">
                <a:solidFill>
                  <a:srgbClr val="303030"/>
                </a:solidFill>
              </a:rPr>
              <a:t>f</a:t>
            </a:r>
            <a:r>
              <a:rPr lang="en-US" dirty="0">
                <a:solidFill>
                  <a:schemeClr val="tx1"/>
                </a:solidFill>
              </a:rPr>
              <a:t> f</a:t>
            </a:r>
            <a:r>
              <a:rPr dirty="0">
                <a:solidFill>
                  <a:schemeClr val="tx1"/>
                </a:solidFill>
              </a:rPr>
              <a:t>rom </a:t>
            </a:r>
            <a:r>
              <a:rPr dirty="0"/>
              <a:t>inferences.</a:t>
            </a:r>
          </a:p>
        </p:txBody>
      </p:sp>
      <p:grpSp>
        <p:nvGrpSpPr>
          <p:cNvPr id="240" name="Group"/>
          <p:cNvGrpSpPr/>
          <p:nvPr/>
        </p:nvGrpSpPr>
        <p:grpSpPr>
          <a:xfrm>
            <a:off x="3678220" y="3094651"/>
            <a:ext cx="888901" cy="887401"/>
            <a:chOff x="0" y="0"/>
            <a:chExt cx="888900" cy="887400"/>
          </a:xfrm>
        </p:grpSpPr>
        <p:grpSp>
          <p:nvGrpSpPr>
            <p:cNvPr id="236" name="Group"/>
            <p:cNvGrpSpPr/>
            <p:nvPr/>
          </p:nvGrpSpPr>
          <p:grpSpPr>
            <a:xfrm>
              <a:off x="-1" y="-1"/>
              <a:ext cx="888902" cy="887401"/>
              <a:chOff x="0" y="0"/>
              <a:chExt cx="888900" cy="887400"/>
            </a:xfrm>
          </p:grpSpPr>
          <p:sp>
            <p:nvSpPr>
              <p:cNvPr id="233"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34"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35"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37"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38"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39"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241" name="Meaning is generated by asking questions like:…"/>
          <p:cNvSpPr/>
          <p:nvPr/>
        </p:nvSpPr>
        <p:spPr>
          <a:xfrm>
            <a:off x="6191012" y="665236"/>
            <a:ext cx="2642400" cy="37271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nSpc>
                <a:spcPct val="110000"/>
              </a:lnSpc>
              <a:spcBef>
                <a:spcPts val="900"/>
              </a:spcBef>
              <a:defRPr sz="1300">
                <a:solidFill>
                  <a:srgbClr val="CCCCCC"/>
                </a:solidFill>
                <a:latin typeface="+mn-lt"/>
                <a:ea typeface="+mn-ea"/>
                <a:cs typeface="+mn-cs"/>
                <a:sym typeface="Helvetica"/>
              </a:defRPr>
            </a:pPr>
            <a:r>
              <a:rPr b="1" dirty="0">
                <a:solidFill>
                  <a:srgbClr val="FAA619"/>
                </a:solidFill>
              </a:rPr>
              <a:t>Meaning</a:t>
            </a:r>
            <a:r>
              <a:rPr dirty="0"/>
              <a:t> is generated by asking questions like:</a:t>
            </a:r>
            <a:endParaRPr dirty="0">
              <a:solidFill>
                <a:srgbClr val="000000"/>
              </a:solidFill>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dirty="0"/>
              <a:t>What is this saying about a particular context?</a:t>
            </a:r>
            <a:endParaRPr dirty="0">
              <a:solidFill>
                <a:srgbClr val="000000"/>
              </a:solidFill>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dirty="0"/>
              <a:t>What </a:t>
            </a:r>
            <a:r>
              <a:rPr lang="en-US" dirty="0"/>
              <a:t>caused or prompted the person to think/say this</a:t>
            </a:r>
            <a:r>
              <a:rPr dirty="0"/>
              <a:t>?</a:t>
            </a:r>
            <a:endParaRPr dirty="0">
              <a:solidFill>
                <a:srgbClr val="000000"/>
              </a:solidFill>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dirty="0"/>
              <a:t>If I read between the lines, does it speak </a:t>
            </a:r>
            <a:br>
              <a:rPr dirty="0"/>
            </a:br>
            <a:r>
              <a:rPr dirty="0"/>
              <a:t>to something larger?</a:t>
            </a:r>
            <a:endParaRPr dirty="0">
              <a:solidFill>
                <a:srgbClr val="000000"/>
              </a:solidFill>
            </a:endParaRPr>
          </a:p>
          <a:p>
            <a:pPr marL="379730" indent="-240030">
              <a:lnSpc>
                <a:spcPct val="110000"/>
              </a:lnSpc>
              <a:spcBef>
                <a:spcPts val="900"/>
              </a:spcBef>
              <a:buClr>
                <a:srgbClr val="0098A2"/>
              </a:buClr>
              <a:buSzPct val="100000"/>
              <a:buChar char="•"/>
              <a:defRPr sz="1300">
                <a:solidFill>
                  <a:srgbClr val="CCCCCC"/>
                </a:solidFill>
                <a:latin typeface="+mn-lt"/>
                <a:ea typeface="+mn-ea"/>
                <a:cs typeface="+mn-cs"/>
                <a:sym typeface="Helvetica"/>
              </a:defRPr>
            </a:pPr>
            <a:r>
              <a:rPr dirty="0"/>
              <a:t>What about this situation would lead a person </a:t>
            </a:r>
            <a:br>
              <a:rPr dirty="0"/>
            </a:br>
            <a:r>
              <a:rPr dirty="0"/>
              <a:t>to say this or do this? </a:t>
            </a:r>
            <a:br>
              <a:rPr dirty="0"/>
            </a:br>
            <a:r>
              <a:rPr dirty="0"/>
              <a:t>(Go back and remember </a:t>
            </a:r>
            <a:r>
              <a:rPr lang="en-US" dirty="0"/>
              <a:t>the context for </a:t>
            </a:r>
            <a:r>
              <a:rPr dirty="0"/>
              <a:t>this moment)</a:t>
            </a:r>
          </a:p>
        </p:txBody>
      </p:sp>
      <p:sp>
        <p:nvSpPr>
          <p:cNvPr id="242" name="Line"/>
          <p:cNvSpPr/>
          <p:nvPr/>
        </p:nvSpPr>
        <p:spPr>
          <a:xfrm flipH="1">
            <a:off x="6053000" y="788174"/>
            <a:ext cx="1" cy="4043102"/>
          </a:xfrm>
          <a:prstGeom prst="line">
            <a:avLst/>
          </a:prstGeom>
          <a:ln>
            <a:solidFill>
              <a:srgbClr val="CCEAEC"/>
            </a:solidFill>
          </a:ln>
        </p:spPr>
        <p:txBody>
          <a:bodyPr lIns="45719" rIns="45719"/>
          <a:lstStyle/>
          <a:p>
            <a:endParaRPr/>
          </a:p>
        </p:txBody>
      </p:sp>
      <p:sp>
        <p:nvSpPr>
          <p:cNvPr id="243" name="Rounded Rectangle"/>
          <p:cNvSpPr/>
          <p:nvPr/>
        </p:nvSpPr>
        <p:spPr>
          <a:xfrm>
            <a:off x="2891750" y="5982449"/>
            <a:ext cx="2008201" cy="349801"/>
          </a:xfrm>
          <a:prstGeom prst="roundRect">
            <a:avLst>
              <a:gd name="adj" fmla="val 50000"/>
            </a:avLst>
          </a:prstGeom>
          <a:ln w="19050">
            <a:solidFill>
              <a:srgbClr val="FAA61A"/>
            </a:solidFill>
          </a:ln>
        </p:spPr>
        <p:txBody>
          <a:bodyPr lIns="45719" rIns="45719" anchor="ctr"/>
          <a:lstStyle/>
          <a:p>
            <a:pPr>
              <a:defRPr>
                <a:solidFill>
                  <a:srgbClr val="000000"/>
                </a:solidFill>
              </a:defRPr>
            </a:pPr>
            <a:endParaRPr/>
          </a:p>
        </p:txBody>
      </p:sp>
      <p:sp>
        <p:nvSpPr>
          <p:cNvPr id="25"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395497928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254" name="Group"/>
          <p:cNvGrpSpPr/>
          <p:nvPr/>
        </p:nvGrpSpPr>
        <p:grpSpPr>
          <a:xfrm>
            <a:off x="2643545" y="3094651"/>
            <a:ext cx="888901" cy="887401"/>
            <a:chOff x="0" y="0"/>
            <a:chExt cx="888900" cy="887400"/>
          </a:xfrm>
        </p:grpSpPr>
        <p:grpSp>
          <p:nvGrpSpPr>
            <p:cNvPr id="250" name="Group"/>
            <p:cNvGrpSpPr/>
            <p:nvPr/>
          </p:nvGrpSpPr>
          <p:grpSpPr>
            <a:xfrm>
              <a:off x="-1" y="-1"/>
              <a:ext cx="888902" cy="887401"/>
              <a:chOff x="0" y="0"/>
              <a:chExt cx="888900" cy="887400"/>
            </a:xfrm>
          </p:grpSpPr>
          <p:sp>
            <p:nvSpPr>
              <p:cNvPr id="247"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48"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49"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51"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52"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53"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255" name="Invite others to place items together to create  meaningful groups from inferences."/>
          <p:cNvSpPr>
            <a:spLocks noGrp="1"/>
          </p:cNvSpPr>
          <p:nvPr>
            <p:ph type="body" sz="quarter" idx="1"/>
          </p:nvPr>
        </p:nvSpPr>
        <p:spPr>
          <a:xfrm>
            <a:off x="2455099" y="4662127"/>
            <a:ext cx="6377102" cy="1690200"/>
          </a:xfrm>
          <a:prstGeom prst="rect">
            <a:avLst/>
          </a:prstGeom>
        </p:spPr>
        <p:txBody>
          <a:bodyPr anchor="b"/>
          <a:lstStyle/>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endParaRPr/>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t>Invite others to place items together to create </a:t>
            </a:r>
            <a:br/>
            <a:r>
              <a:rPr b="1"/>
              <a:t>meaningful groups</a:t>
            </a:r>
            <a:r>
              <a:t> from inferences.</a:t>
            </a:r>
          </a:p>
        </p:txBody>
      </p:sp>
      <p:grpSp>
        <p:nvGrpSpPr>
          <p:cNvPr id="263" name="Group"/>
          <p:cNvGrpSpPr/>
          <p:nvPr/>
        </p:nvGrpSpPr>
        <p:grpSpPr>
          <a:xfrm>
            <a:off x="3678220" y="3094651"/>
            <a:ext cx="888901" cy="887401"/>
            <a:chOff x="0" y="0"/>
            <a:chExt cx="888900" cy="887400"/>
          </a:xfrm>
        </p:grpSpPr>
        <p:grpSp>
          <p:nvGrpSpPr>
            <p:cNvPr id="259" name="Group"/>
            <p:cNvGrpSpPr/>
            <p:nvPr/>
          </p:nvGrpSpPr>
          <p:grpSpPr>
            <a:xfrm>
              <a:off x="-1" y="-1"/>
              <a:ext cx="888902" cy="887401"/>
              <a:chOff x="0" y="0"/>
              <a:chExt cx="888900" cy="887400"/>
            </a:xfrm>
          </p:grpSpPr>
          <p:sp>
            <p:nvSpPr>
              <p:cNvPr id="256"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57"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58"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60"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61"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62"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271" name="Group"/>
          <p:cNvGrpSpPr/>
          <p:nvPr/>
        </p:nvGrpSpPr>
        <p:grpSpPr>
          <a:xfrm>
            <a:off x="2643545" y="4132800"/>
            <a:ext cx="888901" cy="887401"/>
            <a:chOff x="0" y="0"/>
            <a:chExt cx="888900" cy="887400"/>
          </a:xfrm>
        </p:grpSpPr>
        <p:grpSp>
          <p:nvGrpSpPr>
            <p:cNvPr id="267" name="Group"/>
            <p:cNvGrpSpPr/>
            <p:nvPr/>
          </p:nvGrpSpPr>
          <p:grpSpPr>
            <a:xfrm>
              <a:off x="-1" y="-1"/>
              <a:ext cx="888902" cy="887401"/>
              <a:chOff x="0" y="0"/>
              <a:chExt cx="888900" cy="887400"/>
            </a:xfrm>
          </p:grpSpPr>
          <p:sp>
            <p:nvSpPr>
              <p:cNvPr id="264"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65"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66"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68"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69"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70"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279" name="Group"/>
          <p:cNvGrpSpPr/>
          <p:nvPr/>
        </p:nvGrpSpPr>
        <p:grpSpPr>
          <a:xfrm>
            <a:off x="3678220" y="4132800"/>
            <a:ext cx="888901" cy="887401"/>
            <a:chOff x="0" y="0"/>
            <a:chExt cx="888900" cy="887400"/>
          </a:xfrm>
        </p:grpSpPr>
        <p:grpSp>
          <p:nvGrpSpPr>
            <p:cNvPr id="275" name="Group"/>
            <p:cNvGrpSpPr/>
            <p:nvPr/>
          </p:nvGrpSpPr>
          <p:grpSpPr>
            <a:xfrm>
              <a:off x="-1" y="-1"/>
              <a:ext cx="888902" cy="887401"/>
              <a:chOff x="0" y="0"/>
              <a:chExt cx="888900" cy="887400"/>
            </a:xfrm>
          </p:grpSpPr>
          <p:sp>
            <p:nvSpPr>
              <p:cNvPr id="272"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73"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74"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76"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77"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78"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281" name="Data Synthesis…"/>
          <p:cNvSpPr>
            <a:spLocks noGrp="1"/>
          </p:cNvSpPr>
          <p:nvPr>
            <p:ph type="title"/>
          </p:nvPr>
        </p:nvSpPr>
        <p:spPr>
          <a:xfrm>
            <a:off x="2455199" y="622975"/>
            <a:ext cx="6317401" cy="1971065"/>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Pattern finding</a:t>
            </a:r>
          </a:p>
        </p:txBody>
      </p:sp>
      <p:sp>
        <p:nvSpPr>
          <p:cNvPr id="38"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34300675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291" name="Group"/>
          <p:cNvGrpSpPr/>
          <p:nvPr/>
        </p:nvGrpSpPr>
        <p:grpSpPr>
          <a:xfrm>
            <a:off x="2643545" y="3094651"/>
            <a:ext cx="888901" cy="887401"/>
            <a:chOff x="0" y="0"/>
            <a:chExt cx="888900" cy="887400"/>
          </a:xfrm>
        </p:grpSpPr>
        <p:grpSp>
          <p:nvGrpSpPr>
            <p:cNvPr id="287" name="Group"/>
            <p:cNvGrpSpPr/>
            <p:nvPr/>
          </p:nvGrpSpPr>
          <p:grpSpPr>
            <a:xfrm>
              <a:off x="-1" y="-1"/>
              <a:ext cx="888902" cy="887401"/>
              <a:chOff x="0" y="0"/>
              <a:chExt cx="888900" cy="887400"/>
            </a:xfrm>
          </p:grpSpPr>
          <p:sp>
            <p:nvSpPr>
              <p:cNvPr id="284"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85"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86"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88"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89"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90"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299" name="Group"/>
          <p:cNvGrpSpPr/>
          <p:nvPr/>
        </p:nvGrpSpPr>
        <p:grpSpPr>
          <a:xfrm>
            <a:off x="3678220" y="3094651"/>
            <a:ext cx="888901" cy="887401"/>
            <a:chOff x="0" y="0"/>
            <a:chExt cx="888900" cy="887400"/>
          </a:xfrm>
        </p:grpSpPr>
        <p:grpSp>
          <p:nvGrpSpPr>
            <p:cNvPr id="295" name="Group"/>
            <p:cNvGrpSpPr/>
            <p:nvPr/>
          </p:nvGrpSpPr>
          <p:grpSpPr>
            <a:xfrm>
              <a:off x="-1" y="-1"/>
              <a:ext cx="888902" cy="887401"/>
              <a:chOff x="0" y="0"/>
              <a:chExt cx="888900" cy="887400"/>
            </a:xfrm>
          </p:grpSpPr>
          <p:sp>
            <p:nvSpPr>
              <p:cNvPr id="292"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293"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294"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296"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97"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298"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07" name="Group"/>
          <p:cNvGrpSpPr/>
          <p:nvPr/>
        </p:nvGrpSpPr>
        <p:grpSpPr>
          <a:xfrm>
            <a:off x="2643545" y="4132800"/>
            <a:ext cx="888901" cy="887401"/>
            <a:chOff x="0" y="0"/>
            <a:chExt cx="888900" cy="887400"/>
          </a:xfrm>
        </p:grpSpPr>
        <p:grpSp>
          <p:nvGrpSpPr>
            <p:cNvPr id="303" name="Group"/>
            <p:cNvGrpSpPr/>
            <p:nvPr/>
          </p:nvGrpSpPr>
          <p:grpSpPr>
            <a:xfrm>
              <a:off x="-1" y="-1"/>
              <a:ext cx="888902" cy="887401"/>
              <a:chOff x="0" y="0"/>
              <a:chExt cx="888900" cy="887400"/>
            </a:xfrm>
          </p:grpSpPr>
          <p:sp>
            <p:nvSpPr>
              <p:cNvPr id="300"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01"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02"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04"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05"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06"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15" name="Group"/>
          <p:cNvGrpSpPr/>
          <p:nvPr/>
        </p:nvGrpSpPr>
        <p:grpSpPr>
          <a:xfrm>
            <a:off x="3678220" y="4132800"/>
            <a:ext cx="888901" cy="887401"/>
            <a:chOff x="0" y="0"/>
            <a:chExt cx="888900" cy="887400"/>
          </a:xfrm>
        </p:grpSpPr>
        <p:grpSp>
          <p:nvGrpSpPr>
            <p:cNvPr id="311" name="Group"/>
            <p:cNvGrpSpPr/>
            <p:nvPr/>
          </p:nvGrpSpPr>
          <p:grpSpPr>
            <a:xfrm>
              <a:off x="-1" y="-1"/>
              <a:ext cx="888902" cy="887401"/>
              <a:chOff x="0" y="0"/>
              <a:chExt cx="888900" cy="887400"/>
            </a:xfrm>
          </p:grpSpPr>
          <p:sp>
            <p:nvSpPr>
              <p:cNvPr id="308"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09"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10"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12"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13"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14"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23" name="Group"/>
          <p:cNvGrpSpPr/>
          <p:nvPr/>
        </p:nvGrpSpPr>
        <p:grpSpPr>
          <a:xfrm>
            <a:off x="5166898" y="2080504"/>
            <a:ext cx="888902" cy="887401"/>
            <a:chOff x="0" y="0"/>
            <a:chExt cx="888900" cy="887400"/>
          </a:xfrm>
        </p:grpSpPr>
        <p:grpSp>
          <p:nvGrpSpPr>
            <p:cNvPr id="319" name="Group"/>
            <p:cNvGrpSpPr/>
            <p:nvPr/>
          </p:nvGrpSpPr>
          <p:grpSpPr>
            <a:xfrm>
              <a:off x="-1" y="-1"/>
              <a:ext cx="888902" cy="887401"/>
              <a:chOff x="0" y="0"/>
              <a:chExt cx="888900" cy="887400"/>
            </a:xfrm>
          </p:grpSpPr>
          <p:sp>
            <p:nvSpPr>
              <p:cNvPr id="316"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17"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18"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20"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21"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22"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31" name="Group"/>
          <p:cNvGrpSpPr/>
          <p:nvPr/>
        </p:nvGrpSpPr>
        <p:grpSpPr>
          <a:xfrm>
            <a:off x="6201574" y="2080504"/>
            <a:ext cx="888901" cy="887401"/>
            <a:chOff x="0" y="0"/>
            <a:chExt cx="888900" cy="887400"/>
          </a:xfrm>
        </p:grpSpPr>
        <p:grpSp>
          <p:nvGrpSpPr>
            <p:cNvPr id="327" name="Group"/>
            <p:cNvGrpSpPr/>
            <p:nvPr/>
          </p:nvGrpSpPr>
          <p:grpSpPr>
            <a:xfrm>
              <a:off x="-1" y="-1"/>
              <a:ext cx="888902" cy="887401"/>
              <a:chOff x="0" y="0"/>
              <a:chExt cx="888900" cy="887400"/>
            </a:xfrm>
          </p:grpSpPr>
          <p:sp>
            <p:nvSpPr>
              <p:cNvPr id="324"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25"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26"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28"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29"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30"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39" name="Group"/>
          <p:cNvGrpSpPr/>
          <p:nvPr/>
        </p:nvGrpSpPr>
        <p:grpSpPr>
          <a:xfrm>
            <a:off x="5166898" y="3106653"/>
            <a:ext cx="888902" cy="887401"/>
            <a:chOff x="0" y="0"/>
            <a:chExt cx="888900" cy="887400"/>
          </a:xfrm>
        </p:grpSpPr>
        <p:grpSp>
          <p:nvGrpSpPr>
            <p:cNvPr id="335" name="Group"/>
            <p:cNvGrpSpPr/>
            <p:nvPr/>
          </p:nvGrpSpPr>
          <p:grpSpPr>
            <a:xfrm>
              <a:off x="-1" y="-1"/>
              <a:ext cx="888902" cy="887401"/>
              <a:chOff x="0" y="0"/>
              <a:chExt cx="888900" cy="887400"/>
            </a:xfrm>
          </p:grpSpPr>
          <p:sp>
            <p:nvSpPr>
              <p:cNvPr id="332"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33"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34"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36"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37"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38"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341" name="Invite others to place items together to create  meaningful groups from inferences."/>
          <p:cNvSpPr>
            <a:spLocks noGrp="1"/>
          </p:cNvSpPr>
          <p:nvPr>
            <p:ph type="body" sz="quarter" idx="1"/>
          </p:nvPr>
        </p:nvSpPr>
        <p:spPr>
          <a:xfrm>
            <a:off x="2455099" y="4662127"/>
            <a:ext cx="6377102" cy="1690200"/>
          </a:xfrm>
          <a:prstGeom prst="rect">
            <a:avLst/>
          </a:prstGeom>
        </p:spPr>
        <p:txBody>
          <a:bodyPr anchor="b"/>
          <a:lstStyle/>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endParaRPr/>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t>Invite others to place items together to create </a:t>
            </a:r>
            <a:br/>
            <a:r>
              <a:rPr b="1"/>
              <a:t>meaningful groups</a:t>
            </a:r>
            <a:r>
              <a:t> from inferences.</a:t>
            </a:r>
          </a:p>
        </p:txBody>
      </p:sp>
      <p:sp>
        <p:nvSpPr>
          <p:cNvPr id="342" name="Data Synthesis…"/>
          <p:cNvSpPr>
            <a:spLocks noGrp="1"/>
          </p:cNvSpPr>
          <p:nvPr>
            <p:ph type="title"/>
          </p:nvPr>
        </p:nvSpPr>
        <p:spPr>
          <a:xfrm>
            <a:off x="2455199" y="622975"/>
            <a:ext cx="6317401" cy="1971065"/>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Pattern finding</a:t>
            </a:r>
          </a:p>
        </p:txBody>
      </p:sp>
      <p:sp>
        <p:nvSpPr>
          <p:cNvPr id="62"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112472363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Line"/>
          <p:cNvSpPr/>
          <p:nvPr/>
        </p:nvSpPr>
        <p:spPr>
          <a:xfrm flipH="1">
            <a:off x="2264849" y="788174"/>
            <a:ext cx="1" cy="5417701"/>
          </a:xfrm>
          <a:prstGeom prst="line">
            <a:avLst/>
          </a:prstGeom>
          <a:ln>
            <a:solidFill>
              <a:srgbClr val="CCEAEC"/>
            </a:solidFill>
          </a:ln>
        </p:spPr>
        <p:txBody>
          <a:bodyPr lIns="45719" rIns="45719"/>
          <a:lstStyle/>
          <a:p>
            <a:endParaRPr/>
          </a:p>
        </p:txBody>
      </p:sp>
      <p:grpSp>
        <p:nvGrpSpPr>
          <p:cNvPr id="352" name="Group"/>
          <p:cNvGrpSpPr/>
          <p:nvPr/>
        </p:nvGrpSpPr>
        <p:grpSpPr>
          <a:xfrm>
            <a:off x="2643545" y="3094651"/>
            <a:ext cx="888901" cy="887401"/>
            <a:chOff x="0" y="0"/>
            <a:chExt cx="888900" cy="887400"/>
          </a:xfrm>
        </p:grpSpPr>
        <p:grpSp>
          <p:nvGrpSpPr>
            <p:cNvPr id="348" name="Group"/>
            <p:cNvGrpSpPr/>
            <p:nvPr/>
          </p:nvGrpSpPr>
          <p:grpSpPr>
            <a:xfrm>
              <a:off x="-1" y="-1"/>
              <a:ext cx="888902" cy="887401"/>
              <a:chOff x="0" y="0"/>
              <a:chExt cx="888900" cy="887400"/>
            </a:xfrm>
          </p:grpSpPr>
          <p:sp>
            <p:nvSpPr>
              <p:cNvPr id="345"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46"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47"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49"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50"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51"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60" name="Group"/>
          <p:cNvGrpSpPr/>
          <p:nvPr/>
        </p:nvGrpSpPr>
        <p:grpSpPr>
          <a:xfrm>
            <a:off x="3678220" y="3094651"/>
            <a:ext cx="888901" cy="887401"/>
            <a:chOff x="0" y="0"/>
            <a:chExt cx="888900" cy="887400"/>
          </a:xfrm>
        </p:grpSpPr>
        <p:grpSp>
          <p:nvGrpSpPr>
            <p:cNvPr id="356" name="Group"/>
            <p:cNvGrpSpPr/>
            <p:nvPr/>
          </p:nvGrpSpPr>
          <p:grpSpPr>
            <a:xfrm>
              <a:off x="-1" y="-1"/>
              <a:ext cx="888902" cy="887401"/>
              <a:chOff x="0" y="0"/>
              <a:chExt cx="888900" cy="887400"/>
            </a:xfrm>
          </p:grpSpPr>
          <p:sp>
            <p:nvSpPr>
              <p:cNvPr id="353"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54"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55"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57"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58"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59"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68" name="Group"/>
          <p:cNvGrpSpPr/>
          <p:nvPr/>
        </p:nvGrpSpPr>
        <p:grpSpPr>
          <a:xfrm>
            <a:off x="2643545" y="4132800"/>
            <a:ext cx="888901" cy="887401"/>
            <a:chOff x="0" y="0"/>
            <a:chExt cx="888900" cy="887400"/>
          </a:xfrm>
        </p:grpSpPr>
        <p:grpSp>
          <p:nvGrpSpPr>
            <p:cNvPr id="364" name="Group"/>
            <p:cNvGrpSpPr/>
            <p:nvPr/>
          </p:nvGrpSpPr>
          <p:grpSpPr>
            <a:xfrm>
              <a:off x="-1" y="-1"/>
              <a:ext cx="888902" cy="887401"/>
              <a:chOff x="0" y="0"/>
              <a:chExt cx="888900" cy="887400"/>
            </a:xfrm>
          </p:grpSpPr>
          <p:sp>
            <p:nvSpPr>
              <p:cNvPr id="361"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62"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63"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65"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66"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67"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76" name="Group"/>
          <p:cNvGrpSpPr/>
          <p:nvPr/>
        </p:nvGrpSpPr>
        <p:grpSpPr>
          <a:xfrm>
            <a:off x="3678220" y="4132800"/>
            <a:ext cx="888901" cy="887401"/>
            <a:chOff x="0" y="0"/>
            <a:chExt cx="888900" cy="887400"/>
          </a:xfrm>
        </p:grpSpPr>
        <p:grpSp>
          <p:nvGrpSpPr>
            <p:cNvPr id="372" name="Group"/>
            <p:cNvGrpSpPr/>
            <p:nvPr/>
          </p:nvGrpSpPr>
          <p:grpSpPr>
            <a:xfrm>
              <a:off x="-1" y="-1"/>
              <a:ext cx="888902" cy="887401"/>
              <a:chOff x="0" y="0"/>
              <a:chExt cx="888900" cy="887400"/>
            </a:xfrm>
          </p:grpSpPr>
          <p:sp>
            <p:nvSpPr>
              <p:cNvPr id="369"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70"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71"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73"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74"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75"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01" name="Group"/>
          <p:cNvGrpSpPr/>
          <p:nvPr/>
        </p:nvGrpSpPr>
        <p:grpSpPr>
          <a:xfrm>
            <a:off x="5166898" y="2080504"/>
            <a:ext cx="1923577" cy="1913551"/>
            <a:chOff x="0" y="0"/>
            <a:chExt cx="1923575" cy="1913550"/>
          </a:xfrm>
        </p:grpSpPr>
        <p:grpSp>
          <p:nvGrpSpPr>
            <p:cNvPr id="384" name="Group"/>
            <p:cNvGrpSpPr/>
            <p:nvPr/>
          </p:nvGrpSpPr>
          <p:grpSpPr>
            <a:xfrm>
              <a:off x="-1" y="0"/>
              <a:ext cx="888902" cy="887401"/>
              <a:chOff x="0" y="0"/>
              <a:chExt cx="888900" cy="887400"/>
            </a:xfrm>
          </p:grpSpPr>
          <p:grpSp>
            <p:nvGrpSpPr>
              <p:cNvPr id="380" name="Group"/>
              <p:cNvGrpSpPr/>
              <p:nvPr/>
            </p:nvGrpSpPr>
            <p:grpSpPr>
              <a:xfrm>
                <a:off x="-1" y="-1"/>
                <a:ext cx="888902" cy="887401"/>
                <a:chOff x="0" y="0"/>
                <a:chExt cx="888900" cy="887400"/>
              </a:xfrm>
            </p:grpSpPr>
            <p:sp>
              <p:nvSpPr>
                <p:cNvPr id="377"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78"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79"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81"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82"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83"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392" name="Group"/>
            <p:cNvGrpSpPr/>
            <p:nvPr/>
          </p:nvGrpSpPr>
          <p:grpSpPr>
            <a:xfrm>
              <a:off x="1034674" y="0"/>
              <a:ext cx="888902" cy="887401"/>
              <a:chOff x="0" y="0"/>
              <a:chExt cx="888900" cy="887400"/>
            </a:xfrm>
          </p:grpSpPr>
          <p:grpSp>
            <p:nvGrpSpPr>
              <p:cNvPr id="388" name="Group"/>
              <p:cNvGrpSpPr/>
              <p:nvPr/>
            </p:nvGrpSpPr>
            <p:grpSpPr>
              <a:xfrm>
                <a:off x="-1" y="-1"/>
                <a:ext cx="888902" cy="887401"/>
                <a:chOff x="0" y="0"/>
                <a:chExt cx="888900" cy="887400"/>
              </a:xfrm>
            </p:grpSpPr>
            <p:sp>
              <p:nvSpPr>
                <p:cNvPr id="385"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86"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87"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89"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90"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91"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00" name="Group"/>
            <p:cNvGrpSpPr/>
            <p:nvPr/>
          </p:nvGrpSpPr>
          <p:grpSpPr>
            <a:xfrm>
              <a:off x="-1" y="1026150"/>
              <a:ext cx="888902" cy="887401"/>
              <a:chOff x="0" y="0"/>
              <a:chExt cx="888900" cy="887400"/>
            </a:xfrm>
          </p:grpSpPr>
          <p:grpSp>
            <p:nvGrpSpPr>
              <p:cNvPr id="396" name="Group"/>
              <p:cNvGrpSpPr/>
              <p:nvPr/>
            </p:nvGrpSpPr>
            <p:grpSpPr>
              <a:xfrm>
                <a:off x="-1" y="-1"/>
                <a:ext cx="888902" cy="887401"/>
                <a:chOff x="0" y="0"/>
                <a:chExt cx="888900" cy="887400"/>
              </a:xfrm>
            </p:grpSpPr>
            <p:sp>
              <p:nvSpPr>
                <p:cNvPr id="393"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394"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395"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397"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98"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399"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grpSp>
        <p:nvGrpSpPr>
          <p:cNvPr id="409" name="Group"/>
          <p:cNvGrpSpPr/>
          <p:nvPr/>
        </p:nvGrpSpPr>
        <p:grpSpPr>
          <a:xfrm>
            <a:off x="7656048" y="3106653"/>
            <a:ext cx="888902" cy="887401"/>
            <a:chOff x="0" y="0"/>
            <a:chExt cx="888900" cy="887400"/>
          </a:xfrm>
        </p:grpSpPr>
        <p:grpSp>
          <p:nvGrpSpPr>
            <p:cNvPr id="405" name="Group"/>
            <p:cNvGrpSpPr/>
            <p:nvPr/>
          </p:nvGrpSpPr>
          <p:grpSpPr>
            <a:xfrm>
              <a:off x="-1" y="-1"/>
              <a:ext cx="888902" cy="887401"/>
              <a:chOff x="0" y="0"/>
              <a:chExt cx="888900" cy="887400"/>
            </a:xfrm>
          </p:grpSpPr>
          <p:sp>
            <p:nvSpPr>
              <p:cNvPr id="402"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03"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04"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06"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07"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08"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17" name="Group"/>
          <p:cNvGrpSpPr/>
          <p:nvPr/>
        </p:nvGrpSpPr>
        <p:grpSpPr>
          <a:xfrm>
            <a:off x="7656048" y="2080504"/>
            <a:ext cx="888902" cy="887401"/>
            <a:chOff x="0" y="0"/>
            <a:chExt cx="888900" cy="887400"/>
          </a:xfrm>
        </p:grpSpPr>
        <p:grpSp>
          <p:nvGrpSpPr>
            <p:cNvPr id="413" name="Group"/>
            <p:cNvGrpSpPr/>
            <p:nvPr/>
          </p:nvGrpSpPr>
          <p:grpSpPr>
            <a:xfrm>
              <a:off x="-1" y="-1"/>
              <a:ext cx="888902" cy="887401"/>
              <a:chOff x="0" y="0"/>
              <a:chExt cx="888900" cy="887400"/>
            </a:xfrm>
          </p:grpSpPr>
          <p:sp>
            <p:nvSpPr>
              <p:cNvPr id="410"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11"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12"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14"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15"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16"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25" name="Group"/>
          <p:cNvGrpSpPr/>
          <p:nvPr/>
        </p:nvGrpSpPr>
        <p:grpSpPr>
          <a:xfrm>
            <a:off x="7656048" y="1054337"/>
            <a:ext cx="888902" cy="887401"/>
            <a:chOff x="0" y="0"/>
            <a:chExt cx="888900" cy="887400"/>
          </a:xfrm>
        </p:grpSpPr>
        <p:grpSp>
          <p:nvGrpSpPr>
            <p:cNvPr id="421" name="Group"/>
            <p:cNvGrpSpPr/>
            <p:nvPr/>
          </p:nvGrpSpPr>
          <p:grpSpPr>
            <a:xfrm>
              <a:off x="-1" y="-1"/>
              <a:ext cx="888902" cy="887401"/>
              <a:chOff x="0" y="0"/>
              <a:chExt cx="888900" cy="887400"/>
            </a:xfrm>
          </p:grpSpPr>
          <p:sp>
            <p:nvSpPr>
              <p:cNvPr id="418"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19"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20"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22"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23"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24"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33" name="Group"/>
          <p:cNvGrpSpPr/>
          <p:nvPr/>
        </p:nvGrpSpPr>
        <p:grpSpPr>
          <a:xfrm>
            <a:off x="7656048" y="4132788"/>
            <a:ext cx="888902" cy="887401"/>
            <a:chOff x="0" y="0"/>
            <a:chExt cx="888900" cy="887400"/>
          </a:xfrm>
        </p:grpSpPr>
        <p:grpSp>
          <p:nvGrpSpPr>
            <p:cNvPr id="429" name="Group"/>
            <p:cNvGrpSpPr/>
            <p:nvPr/>
          </p:nvGrpSpPr>
          <p:grpSpPr>
            <a:xfrm>
              <a:off x="-1" y="-1"/>
              <a:ext cx="888902" cy="887401"/>
              <a:chOff x="0" y="0"/>
              <a:chExt cx="888900" cy="887400"/>
            </a:xfrm>
          </p:grpSpPr>
          <p:sp>
            <p:nvSpPr>
              <p:cNvPr id="426"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27"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28"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30"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31"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32"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sp>
        <p:nvSpPr>
          <p:cNvPr id="435" name="Invite others to place items together to create  meaningful groups from inferences."/>
          <p:cNvSpPr>
            <a:spLocks noGrp="1"/>
          </p:cNvSpPr>
          <p:nvPr>
            <p:ph type="body" sz="quarter" idx="1"/>
          </p:nvPr>
        </p:nvSpPr>
        <p:spPr>
          <a:xfrm>
            <a:off x="2455099" y="4662127"/>
            <a:ext cx="6377102" cy="1690200"/>
          </a:xfrm>
          <a:prstGeom prst="rect">
            <a:avLst/>
          </a:prstGeom>
        </p:spPr>
        <p:txBody>
          <a:bodyPr anchor="b"/>
          <a:lstStyle/>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endParaRPr dirty="0"/>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r>
              <a:rPr dirty="0"/>
              <a:t>Invite others to place items together to create </a:t>
            </a:r>
            <a:br>
              <a:rPr dirty="0"/>
            </a:br>
            <a:r>
              <a:rPr b="1" dirty="0"/>
              <a:t>meaningful groups</a:t>
            </a:r>
            <a:r>
              <a:rPr dirty="0"/>
              <a:t> from inferences.</a:t>
            </a:r>
          </a:p>
        </p:txBody>
      </p:sp>
      <p:sp>
        <p:nvSpPr>
          <p:cNvPr id="436" name="Data Synthesis…"/>
          <p:cNvSpPr>
            <a:spLocks noGrp="1"/>
          </p:cNvSpPr>
          <p:nvPr>
            <p:ph type="title"/>
          </p:nvPr>
        </p:nvSpPr>
        <p:spPr>
          <a:xfrm>
            <a:off x="2455199" y="622975"/>
            <a:ext cx="6317401" cy="1971065"/>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Pattern finding</a:t>
            </a:r>
          </a:p>
        </p:txBody>
      </p:sp>
      <p:sp>
        <p:nvSpPr>
          <p:cNvPr id="95"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187940615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439" name="Label the clusters as they take shape.  Create a phrase for the cluster.  Think: “This relationship has something to do with _____.”"/>
          <p:cNvSpPr>
            <a:spLocks noGrp="1"/>
          </p:cNvSpPr>
          <p:nvPr>
            <p:ph type="body" sz="half" idx="1"/>
          </p:nvPr>
        </p:nvSpPr>
        <p:spPr>
          <a:xfrm>
            <a:off x="2455099" y="3753426"/>
            <a:ext cx="6686895" cy="2598901"/>
          </a:xfrm>
          <a:prstGeom prst="rect">
            <a:avLst/>
          </a:prstGeom>
        </p:spPr>
        <p:txBody>
          <a:bodyPr anchor="b"/>
          <a:lstStyle/>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endParaRPr dirty="0"/>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endParaRPr dirty="0"/>
          </a:p>
          <a:p>
            <a:pPr marL="457200" indent="-330200">
              <a:lnSpc>
                <a:spcPct val="110000"/>
              </a:lnSpc>
              <a:spcBef>
                <a:spcPts val="900"/>
              </a:spcBef>
              <a:buClr>
                <a:srgbClr val="CCCCCC"/>
              </a:buClr>
              <a:buSzPct val="100000"/>
              <a:buAutoNum type="arabicPeriod" startAt="3"/>
              <a:defRPr sz="1600">
                <a:solidFill>
                  <a:srgbClr val="CCCCCC"/>
                </a:solidFill>
                <a:latin typeface="+mn-lt"/>
                <a:ea typeface="+mn-ea"/>
                <a:cs typeface="+mn-cs"/>
                <a:sym typeface="Helvetica"/>
              </a:defRPr>
            </a:pPr>
            <a:r>
              <a:rPr dirty="0"/>
              <a:t>Label the </a:t>
            </a:r>
            <a:r>
              <a:rPr b="1" dirty="0">
                <a:latin typeface="Helvetica Neue"/>
                <a:ea typeface="Helvetica Neue"/>
                <a:cs typeface="Helvetica Neue"/>
                <a:sym typeface="Helvetica Neue"/>
              </a:rPr>
              <a:t>clusters</a:t>
            </a:r>
            <a:r>
              <a:rPr dirty="0"/>
              <a:t> as they take shape. </a:t>
            </a:r>
            <a:br>
              <a:rPr dirty="0"/>
            </a:br>
            <a:r>
              <a:rPr dirty="0"/>
              <a:t>Create a phrase for the cluster. </a:t>
            </a:r>
            <a:br>
              <a:rPr dirty="0"/>
            </a:br>
            <a:r>
              <a:rPr dirty="0"/>
              <a:t>Think: “This relationship has something to do with _____.”</a:t>
            </a:r>
          </a:p>
        </p:txBody>
      </p:sp>
      <p:sp>
        <p:nvSpPr>
          <p:cNvPr id="440" name="Rounded Rectangle"/>
          <p:cNvSpPr/>
          <p:nvPr/>
        </p:nvSpPr>
        <p:spPr>
          <a:xfrm>
            <a:off x="7360125" y="788175"/>
            <a:ext cx="1457701" cy="4530600"/>
          </a:xfrm>
          <a:prstGeom prst="roundRect">
            <a:avLst>
              <a:gd name="adj" fmla="val 26350"/>
            </a:avLst>
          </a:prstGeom>
          <a:ln w="76200">
            <a:solidFill>
              <a:srgbClr val="0098A2"/>
            </a:solidFill>
          </a:ln>
        </p:spPr>
        <p:txBody>
          <a:bodyPr lIns="45719" rIns="45719" anchor="ctr"/>
          <a:lstStyle/>
          <a:p>
            <a:pPr>
              <a:defRPr>
                <a:solidFill>
                  <a:srgbClr val="000000"/>
                </a:solidFill>
              </a:defRPr>
            </a:pPr>
            <a:endParaRPr/>
          </a:p>
        </p:txBody>
      </p:sp>
      <p:sp>
        <p:nvSpPr>
          <p:cNvPr id="441" name="Rounded Rectangle"/>
          <p:cNvSpPr/>
          <p:nvPr/>
        </p:nvSpPr>
        <p:spPr>
          <a:xfrm>
            <a:off x="2296399" y="2796225"/>
            <a:ext cx="2555701" cy="2522701"/>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sp>
        <p:nvSpPr>
          <p:cNvPr id="442" name="Rounded Rectangle"/>
          <p:cNvSpPr/>
          <p:nvPr/>
        </p:nvSpPr>
        <p:spPr>
          <a:xfrm>
            <a:off x="4852123" y="1770075"/>
            <a:ext cx="2508002" cy="2522701"/>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grpSp>
        <p:nvGrpSpPr>
          <p:cNvPr id="475" name="Group"/>
          <p:cNvGrpSpPr/>
          <p:nvPr/>
        </p:nvGrpSpPr>
        <p:grpSpPr>
          <a:xfrm>
            <a:off x="2643545" y="3094651"/>
            <a:ext cx="1923576" cy="1925550"/>
            <a:chOff x="0" y="0"/>
            <a:chExt cx="1923575" cy="1925549"/>
          </a:xfrm>
        </p:grpSpPr>
        <p:grpSp>
          <p:nvGrpSpPr>
            <p:cNvPr id="450" name="Group"/>
            <p:cNvGrpSpPr/>
            <p:nvPr/>
          </p:nvGrpSpPr>
          <p:grpSpPr>
            <a:xfrm>
              <a:off x="-1" y="0"/>
              <a:ext cx="888902" cy="887400"/>
              <a:chOff x="0" y="0"/>
              <a:chExt cx="888900" cy="887399"/>
            </a:xfrm>
          </p:grpSpPr>
          <p:grpSp>
            <p:nvGrpSpPr>
              <p:cNvPr id="446" name="Group"/>
              <p:cNvGrpSpPr/>
              <p:nvPr/>
            </p:nvGrpSpPr>
            <p:grpSpPr>
              <a:xfrm>
                <a:off x="-1" y="-1"/>
                <a:ext cx="888902" cy="887401"/>
                <a:chOff x="0" y="0"/>
                <a:chExt cx="888900" cy="887399"/>
              </a:xfrm>
            </p:grpSpPr>
            <p:sp>
              <p:nvSpPr>
                <p:cNvPr id="443"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44"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45"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47"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48"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49" name="Line"/>
              <p:cNvSpPr/>
              <p:nvPr/>
            </p:nvSpPr>
            <p:spPr>
              <a:xfrm>
                <a:off x="189230" y="443686"/>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58" name="Group"/>
            <p:cNvGrpSpPr/>
            <p:nvPr/>
          </p:nvGrpSpPr>
          <p:grpSpPr>
            <a:xfrm>
              <a:off x="1034674" y="0"/>
              <a:ext cx="888902" cy="887400"/>
              <a:chOff x="0" y="0"/>
              <a:chExt cx="888900" cy="887399"/>
            </a:xfrm>
          </p:grpSpPr>
          <p:grpSp>
            <p:nvGrpSpPr>
              <p:cNvPr id="454" name="Group"/>
              <p:cNvGrpSpPr/>
              <p:nvPr/>
            </p:nvGrpSpPr>
            <p:grpSpPr>
              <a:xfrm>
                <a:off x="-1" y="-1"/>
                <a:ext cx="888902" cy="887401"/>
                <a:chOff x="0" y="0"/>
                <a:chExt cx="888900" cy="887399"/>
              </a:xfrm>
            </p:grpSpPr>
            <p:sp>
              <p:nvSpPr>
                <p:cNvPr id="451"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52"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53"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55"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56"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57" name="Line"/>
              <p:cNvSpPr/>
              <p:nvPr/>
            </p:nvSpPr>
            <p:spPr>
              <a:xfrm>
                <a:off x="189230" y="443686"/>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66" name="Group"/>
            <p:cNvGrpSpPr/>
            <p:nvPr/>
          </p:nvGrpSpPr>
          <p:grpSpPr>
            <a:xfrm>
              <a:off x="-1" y="1038149"/>
              <a:ext cx="888902" cy="887401"/>
              <a:chOff x="0" y="0"/>
              <a:chExt cx="888900" cy="887399"/>
            </a:xfrm>
          </p:grpSpPr>
          <p:grpSp>
            <p:nvGrpSpPr>
              <p:cNvPr id="462" name="Group"/>
              <p:cNvGrpSpPr/>
              <p:nvPr/>
            </p:nvGrpSpPr>
            <p:grpSpPr>
              <a:xfrm>
                <a:off x="-1" y="-1"/>
                <a:ext cx="888902" cy="887401"/>
                <a:chOff x="0" y="0"/>
                <a:chExt cx="888900" cy="887399"/>
              </a:xfrm>
            </p:grpSpPr>
            <p:sp>
              <p:nvSpPr>
                <p:cNvPr id="459"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60"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61"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63"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64"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65" name="Line"/>
              <p:cNvSpPr/>
              <p:nvPr/>
            </p:nvSpPr>
            <p:spPr>
              <a:xfrm>
                <a:off x="189230" y="443686"/>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74" name="Group"/>
            <p:cNvGrpSpPr/>
            <p:nvPr/>
          </p:nvGrpSpPr>
          <p:grpSpPr>
            <a:xfrm>
              <a:off x="1034674" y="1038149"/>
              <a:ext cx="888902" cy="887401"/>
              <a:chOff x="0" y="0"/>
              <a:chExt cx="888900" cy="887399"/>
            </a:xfrm>
          </p:grpSpPr>
          <p:grpSp>
            <p:nvGrpSpPr>
              <p:cNvPr id="470" name="Group"/>
              <p:cNvGrpSpPr/>
              <p:nvPr/>
            </p:nvGrpSpPr>
            <p:grpSpPr>
              <a:xfrm>
                <a:off x="-1" y="-1"/>
                <a:ext cx="888902" cy="887401"/>
                <a:chOff x="0" y="0"/>
                <a:chExt cx="888900" cy="887399"/>
              </a:xfrm>
            </p:grpSpPr>
            <p:sp>
              <p:nvSpPr>
                <p:cNvPr id="467"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68"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69"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71"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72"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73" name="Line"/>
              <p:cNvSpPr/>
              <p:nvPr/>
            </p:nvSpPr>
            <p:spPr>
              <a:xfrm>
                <a:off x="189230" y="443686"/>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grpSp>
        <p:nvGrpSpPr>
          <p:cNvPr id="500" name="Group"/>
          <p:cNvGrpSpPr/>
          <p:nvPr/>
        </p:nvGrpSpPr>
        <p:grpSpPr>
          <a:xfrm>
            <a:off x="5166898" y="2080504"/>
            <a:ext cx="1923577" cy="1913551"/>
            <a:chOff x="0" y="0"/>
            <a:chExt cx="1923575" cy="1913550"/>
          </a:xfrm>
        </p:grpSpPr>
        <p:grpSp>
          <p:nvGrpSpPr>
            <p:cNvPr id="483" name="Group"/>
            <p:cNvGrpSpPr/>
            <p:nvPr/>
          </p:nvGrpSpPr>
          <p:grpSpPr>
            <a:xfrm>
              <a:off x="-1" y="0"/>
              <a:ext cx="888902" cy="887401"/>
              <a:chOff x="0" y="0"/>
              <a:chExt cx="888900" cy="887400"/>
            </a:xfrm>
          </p:grpSpPr>
          <p:grpSp>
            <p:nvGrpSpPr>
              <p:cNvPr id="479" name="Group"/>
              <p:cNvGrpSpPr/>
              <p:nvPr/>
            </p:nvGrpSpPr>
            <p:grpSpPr>
              <a:xfrm>
                <a:off x="-1" y="-1"/>
                <a:ext cx="888902" cy="887401"/>
                <a:chOff x="0" y="0"/>
                <a:chExt cx="888900" cy="887400"/>
              </a:xfrm>
            </p:grpSpPr>
            <p:sp>
              <p:nvSpPr>
                <p:cNvPr id="476"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77"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78"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80"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81"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82"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91" name="Group"/>
            <p:cNvGrpSpPr/>
            <p:nvPr/>
          </p:nvGrpSpPr>
          <p:grpSpPr>
            <a:xfrm>
              <a:off x="1034674" y="0"/>
              <a:ext cx="888902" cy="887401"/>
              <a:chOff x="0" y="0"/>
              <a:chExt cx="888900" cy="887400"/>
            </a:xfrm>
          </p:grpSpPr>
          <p:grpSp>
            <p:nvGrpSpPr>
              <p:cNvPr id="487" name="Group"/>
              <p:cNvGrpSpPr/>
              <p:nvPr/>
            </p:nvGrpSpPr>
            <p:grpSpPr>
              <a:xfrm>
                <a:off x="-1" y="-1"/>
                <a:ext cx="888902" cy="887401"/>
                <a:chOff x="0" y="0"/>
                <a:chExt cx="888900" cy="887400"/>
              </a:xfrm>
            </p:grpSpPr>
            <p:sp>
              <p:nvSpPr>
                <p:cNvPr id="484"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85"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86"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88"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89"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90"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499" name="Group"/>
            <p:cNvGrpSpPr/>
            <p:nvPr/>
          </p:nvGrpSpPr>
          <p:grpSpPr>
            <a:xfrm>
              <a:off x="-1" y="1026150"/>
              <a:ext cx="888902" cy="887401"/>
              <a:chOff x="0" y="0"/>
              <a:chExt cx="888900" cy="887400"/>
            </a:xfrm>
          </p:grpSpPr>
          <p:grpSp>
            <p:nvGrpSpPr>
              <p:cNvPr id="495" name="Group"/>
              <p:cNvGrpSpPr/>
              <p:nvPr/>
            </p:nvGrpSpPr>
            <p:grpSpPr>
              <a:xfrm>
                <a:off x="-1" y="-1"/>
                <a:ext cx="888902" cy="887401"/>
                <a:chOff x="0" y="0"/>
                <a:chExt cx="888900" cy="887400"/>
              </a:xfrm>
            </p:grpSpPr>
            <p:sp>
              <p:nvSpPr>
                <p:cNvPr id="492"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493"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494"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496"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97"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498"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grpSp>
        <p:nvGrpSpPr>
          <p:cNvPr id="533" name="Group"/>
          <p:cNvGrpSpPr/>
          <p:nvPr/>
        </p:nvGrpSpPr>
        <p:grpSpPr>
          <a:xfrm>
            <a:off x="7656048" y="1054338"/>
            <a:ext cx="888902" cy="3965851"/>
            <a:chOff x="0" y="0"/>
            <a:chExt cx="888900" cy="3965850"/>
          </a:xfrm>
        </p:grpSpPr>
        <p:grpSp>
          <p:nvGrpSpPr>
            <p:cNvPr id="508" name="Group"/>
            <p:cNvGrpSpPr/>
            <p:nvPr/>
          </p:nvGrpSpPr>
          <p:grpSpPr>
            <a:xfrm>
              <a:off x="-1" y="2052316"/>
              <a:ext cx="888902" cy="887401"/>
              <a:chOff x="0" y="0"/>
              <a:chExt cx="888900" cy="887400"/>
            </a:xfrm>
          </p:grpSpPr>
          <p:grpSp>
            <p:nvGrpSpPr>
              <p:cNvPr id="504" name="Group"/>
              <p:cNvGrpSpPr/>
              <p:nvPr/>
            </p:nvGrpSpPr>
            <p:grpSpPr>
              <a:xfrm>
                <a:off x="-1" y="-1"/>
                <a:ext cx="888902" cy="887401"/>
                <a:chOff x="0" y="0"/>
                <a:chExt cx="888900" cy="887400"/>
              </a:xfrm>
            </p:grpSpPr>
            <p:sp>
              <p:nvSpPr>
                <p:cNvPr id="501"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02"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03"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05"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06"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07"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16" name="Group"/>
            <p:cNvGrpSpPr/>
            <p:nvPr/>
          </p:nvGrpSpPr>
          <p:grpSpPr>
            <a:xfrm>
              <a:off x="-1" y="1026166"/>
              <a:ext cx="888902" cy="887401"/>
              <a:chOff x="0" y="0"/>
              <a:chExt cx="888900" cy="887400"/>
            </a:xfrm>
          </p:grpSpPr>
          <p:grpSp>
            <p:nvGrpSpPr>
              <p:cNvPr id="512" name="Group"/>
              <p:cNvGrpSpPr/>
              <p:nvPr/>
            </p:nvGrpSpPr>
            <p:grpSpPr>
              <a:xfrm>
                <a:off x="-1" y="-1"/>
                <a:ext cx="888902" cy="887401"/>
                <a:chOff x="0" y="0"/>
                <a:chExt cx="888900" cy="887400"/>
              </a:xfrm>
            </p:grpSpPr>
            <p:sp>
              <p:nvSpPr>
                <p:cNvPr id="509"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10"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11"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13"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14"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15"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24" name="Group"/>
            <p:cNvGrpSpPr/>
            <p:nvPr/>
          </p:nvGrpSpPr>
          <p:grpSpPr>
            <a:xfrm>
              <a:off x="-1" y="0"/>
              <a:ext cx="888902" cy="887401"/>
              <a:chOff x="0" y="0"/>
              <a:chExt cx="888900" cy="887400"/>
            </a:xfrm>
          </p:grpSpPr>
          <p:grpSp>
            <p:nvGrpSpPr>
              <p:cNvPr id="520" name="Group"/>
              <p:cNvGrpSpPr/>
              <p:nvPr/>
            </p:nvGrpSpPr>
            <p:grpSpPr>
              <a:xfrm>
                <a:off x="-1" y="-1"/>
                <a:ext cx="888902" cy="887401"/>
                <a:chOff x="0" y="0"/>
                <a:chExt cx="888900" cy="887400"/>
              </a:xfrm>
            </p:grpSpPr>
            <p:sp>
              <p:nvSpPr>
                <p:cNvPr id="517"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18"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19"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21"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22"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23"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32" name="Group"/>
            <p:cNvGrpSpPr/>
            <p:nvPr/>
          </p:nvGrpSpPr>
          <p:grpSpPr>
            <a:xfrm>
              <a:off x="-1" y="3078450"/>
              <a:ext cx="888902" cy="887401"/>
              <a:chOff x="0" y="0"/>
              <a:chExt cx="888900" cy="887400"/>
            </a:xfrm>
          </p:grpSpPr>
          <p:grpSp>
            <p:nvGrpSpPr>
              <p:cNvPr id="528" name="Group"/>
              <p:cNvGrpSpPr/>
              <p:nvPr/>
            </p:nvGrpSpPr>
            <p:grpSpPr>
              <a:xfrm>
                <a:off x="-1" y="-1"/>
                <a:ext cx="888902" cy="887401"/>
                <a:chOff x="0" y="0"/>
                <a:chExt cx="888900" cy="887400"/>
              </a:xfrm>
            </p:grpSpPr>
            <p:sp>
              <p:nvSpPr>
                <p:cNvPr id="525"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26"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27"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29"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30"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31"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sp>
        <p:nvSpPr>
          <p:cNvPr id="535" name="Data Synthesis…"/>
          <p:cNvSpPr>
            <a:spLocks noGrp="1"/>
          </p:cNvSpPr>
          <p:nvPr>
            <p:ph type="title"/>
          </p:nvPr>
        </p:nvSpPr>
        <p:spPr>
          <a:xfrm>
            <a:off x="2455199" y="622975"/>
            <a:ext cx="6317401" cy="1971065"/>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Pattern finding</a:t>
            </a:r>
          </a:p>
        </p:txBody>
      </p:sp>
      <p:sp>
        <p:nvSpPr>
          <p:cNvPr id="100"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259301424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38" name="Discuss, rearrange, and re-label items as groupings emerge."/>
          <p:cNvSpPr>
            <a:spLocks noGrp="1"/>
          </p:cNvSpPr>
          <p:nvPr>
            <p:ph type="body" sz="quarter" idx="1"/>
          </p:nvPr>
        </p:nvSpPr>
        <p:spPr>
          <a:xfrm>
            <a:off x="2455099" y="3820981"/>
            <a:ext cx="4417418" cy="2531344"/>
          </a:xfrm>
          <a:prstGeom prst="rect">
            <a:avLst/>
          </a:prstGeom>
        </p:spPr>
        <p:txBody>
          <a:bodyPr anchor="b"/>
          <a:lstStyle/>
          <a:p>
            <a:pPr marL="457200" indent="-330200">
              <a:lnSpc>
                <a:spcPct val="110000"/>
              </a:lnSpc>
              <a:spcBef>
                <a:spcPts val="900"/>
              </a:spcBef>
              <a:buClr>
                <a:srgbClr val="CCCCCC"/>
              </a:buClr>
              <a:buSzPct val="100000"/>
              <a:buAutoNum type="arabicPeriod"/>
              <a:defRPr sz="1600">
                <a:solidFill>
                  <a:srgbClr val="CCCCCC"/>
                </a:solidFill>
                <a:latin typeface="+mn-lt"/>
                <a:ea typeface="+mn-ea"/>
                <a:cs typeface="+mn-cs"/>
                <a:sym typeface="Helvetica"/>
              </a:defRPr>
            </a:pPr>
            <a:endParaRPr dirty="0"/>
          </a:p>
          <a:p>
            <a:pPr marL="457200" indent="-330200">
              <a:lnSpc>
                <a:spcPct val="110000"/>
              </a:lnSpc>
              <a:spcBef>
                <a:spcPts val="900"/>
              </a:spcBef>
              <a:buClr>
                <a:srgbClr val="CCCCCC"/>
              </a:buClr>
              <a:buSzPct val="100000"/>
              <a:buAutoNum type="arabicPeriod" startAt="2"/>
              <a:defRPr sz="1600">
                <a:solidFill>
                  <a:srgbClr val="CCCCCC"/>
                </a:solidFill>
                <a:latin typeface="+mn-lt"/>
                <a:ea typeface="+mn-ea"/>
                <a:cs typeface="+mn-cs"/>
                <a:sym typeface="Helvetica"/>
              </a:defRPr>
            </a:pPr>
            <a:endParaRPr dirty="0"/>
          </a:p>
          <a:p>
            <a:pPr marL="457200" indent="-330200">
              <a:lnSpc>
                <a:spcPct val="110000"/>
              </a:lnSpc>
              <a:spcBef>
                <a:spcPts val="900"/>
              </a:spcBef>
              <a:buClr>
                <a:srgbClr val="CCCCCC"/>
              </a:buClr>
              <a:buSzPct val="100000"/>
              <a:buAutoNum type="arabicPeriod" startAt="3"/>
              <a:defRPr sz="1600">
                <a:solidFill>
                  <a:srgbClr val="CCCCCC"/>
                </a:solidFill>
                <a:latin typeface="+mn-lt"/>
                <a:ea typeface="+mn-ea"/>
                <a:cs typeface="+mn-cs"/>
                <a:sym typeface="Helvetica"/>
              </a:defRPr>
            </a:pPr>
            <a:endParaRPr dirty="0"/>
          </a:p>
          <a:p>
            <a:pPr marL="457200" indent="-330200">
              <a:lnSpc>
                <a:spcPct val="110000"/>
              </a:lnSpc>
              <a:spcBef>
                <a:spcPts val="900"/>
              </a:spcBef>
              <a:buClr>
                <a:srgbClr val="CCCCCC"/>
              </a:buClr>
              <a:buSzPct val="100000"/>
              <a:buAutoNum type="arabicPeriod" startAt="4"/>
              <a:defRPr sz="1600">
                <a:solidFill>
                  <a:srgbClr val="CCCCCC"/>
                </a:solidFill>
                <a:latin typeface="+mn-lt"/>
                <a:ea typeface="+mn-ea"/>
                <a:cs typeface="+mn-cs"/>
                <a:sym typeface="Helvetica"/>
              </a:defRPr>
            </a:pPr>
            <a:r>
              <a:rPr dirty="0"/>
              <a:t>Discuss, rearrange, and re-label items as </a:t>
            </a:r>
            <a:r>
              <a:rPr b="1" dirty="0"/>
              <a:t>groupings emerge.</a:t>
            </a:r>
          </a:p>
        </p:txBody>
      </p:sp>
      <p:sp>
        <p:nvSpPr>
          <p:cNvPr id="539" name="Rounded Rectangle"/>
          <p:cNvSpPr/>
          <p:nvPr/>
        </p:nvSpPr>
        <p:spPr>
          <a:xfrm>
            <a:off x="7360125" y="788175"/>
            <a:ext cx="1457701" cy="4530600"/>
          </a:xfrm>
          <a:prstGeom prst="roundRect">
            <a:avLst>
              <a:gd name="adj" fmla="val 26350"/>
            </a:avLst>
          </a:prstGeom>
          <a:ln w="76200">
            <a:solidFill>
              <a:srgbClr val="0098A2"/>
            </a:solidFill>
          </a:ln>
        </p:spPr>
        <p:txBody>
          <a:bodyPr lIns="45719" rIns="45719" anchor="ctr"/>
          <a:lstStyle/>
          <a:p>
            <a:pPr>
              <a:defRPr>
                <a:solidFill>
                  <a:srgbClr val="000000"/>
                </a:solidFill>
              </a:defRPr>
            </a:pPr>
            <a:endParaRPr/>
          </a:p>
        </p:txBody>
      </p:sp>
      <p:sp>
        <p:nvSpPr>
          <p:cNvPr id="540" name="Rounded Rectangle"/>
          <p:cNvSpPr/>
          <p:nvPr/>
        </p:nvSpPr>
        <p:spPr>
          <a:xfrm>
            <a:off x="2296399" y="2796225"/>
            <a:ext cx="2555701" cy="2522701"/>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sp>
        <p:nvSpPr>
          <p:cNvPr id="541" name="Rounded Rectangle"/>
          <p:cNvSpPr/>
          <p:nvPr/>
        </p:nvSpPr>
        <p:spPr>
          <a:xfrm>
            <a:off x="4852123" y="1770075"/>
            <a:ext cx="2508002" cy="2522701"/>
          </a:xfrm>
          <a:prstGeom prst="roundRect">
            <a:avLst>
              <a:gd name="adj" fmla="val 16667"/>
            </a:avLst>
          </a:prstGeom>
          <a:ln w="76200">
            <a:solidFill>
              <a:srgbClr val="0098A2"/>
            </a:solidFill>
          </a:ln>
        </p:spPr>
        <p:txBody>
          <a:bodyPr lIns="45719" rIns="45719" anchor="ctr"/>
          <a:lstStyle/>
          <a:p>
            <a:pPr>
              <a:defRPr>
                <a:solidFill>
                  <a:srgbClr val="000000"/>
                </a:solidFill>
              </a:defRPr>
            </a:pPr>
            <a:endParaRPr/>
          </a:p>
        </p:txBody>
      </p:sp>
      <p:grpSp>
        <p:nvGrpSpPr>
          <p:cNvPr id="549" name="Group"/>
          <p:cNvGrpSpPr/>
          <p:nvPr/>
        </p:nvGrpSpPr>
        <p:grpSpPr>
          <a:xfrm>
            <a:off x="2643545" y="3094651"/>
            <a:ext cx="888901" cy="887401"/>
            <a:chOff x="0" y="0"/>
            <a:chExt cx="888900" cy="887400"/>
          </a:xfrm>
        </p:grpSpPr>
        <p:grpSp>
          <p:nvGrpSpPr>
            <p:cNvPr id="545" name="Group"/>
            <p:cNvGrpSpPr/>
            <p:nvPr/>
          </p:nvGrpSpPr>
          <p:grpSpPr>
            <a:xfrm>
              <a:off x="-1" y="-1"/>
              <a:ext cx="888902" cy="887401"/>
              <a:chOff x="0" y="0"/>
              <a:chExt cx="888900" cy="887400"/>
            </a:xfrm>
          </p:grpSpPr>
          <p:sp>
            <p:nvSpPr>
              <p:cNvPr id="542"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43"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44"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46"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47"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48"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57" name="Group"/>
          <p:cNvGrpSpPr/>
          <p:nvPr/>
        </p:nvGrpSpPr>
        <p:grpSpPr>
          <a:xfrm>
            <a:off x="3678220" y="3094651"/>
            <a:ext cx="888901" cy="887401"/>
            <a:chOff x="0" y="0"/>
            <a:chExt cx="888900" cy="887400"/>
          </a:xfrm>
        </p:grpSpPr>
        <p:grpSp>
          <p:nvGrpSpPr>
            <p:cNvPr id="553" name="Group"/>
            <p:cNvGrpSpPr/>
            <p:nvPr/>
          </p:nvGrpSpPr>
          <p:grpSpPr>
            <a:xfrm>
              <a:off x="-1" y="-1"/>
              <a:ext cx="888902" cy="887401"/>
              <a:chOff x="0" y="0"/>
              <a:chExt cx="888900" cy="887400"/>
            </a:xfrm>
          </p:grpSpPr>
          <p:sp>
            <p:nvSpPr>
              <p:cNvPr id="550"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51"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52"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54"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55"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56"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65" name="Group"/>
          <p:cNvGrpSpPr/>
          <p:nvPr/>
        </p:nvGrpSpPr>
        <p:grpSpPr>
          <a:xfrm>
            <a:off x="2643545" y="4132800"/>
            <a:ext cx="888901" cy="887401"/>
            <a:chOff x="0" y="0"/>
            <a:chExt cx="888900" cy="887400"/>
          </a:xfrm>
        </p:grpSpPr>
        <p:grpSp>
          <p:nvGrpSpPr>
            <p:cNvPr id="561" name="Group"/>
            <p:cNvGrpSpPr/>
            <p:nvPr/>
          </p:nvGrpSpPr>
          <p:grpSpPr>
            <a:xfrm>
              <a:off x="-1" y="-1"/>
              <a:ext cx="888902" cy="887401"/>
              <a:chOff x="0" y="0"/>
              <a:chExt cx="888900" cy="887400"/>
            </a:xfrm>
          </p:grpSpPr>
          <p:sp>
            <p:nvSpPr>
              <p:cNvPr id="558"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59"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60"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62"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63"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64"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73" name="Group"/>
          <p:cNvGrpSpPr/>
          <p:nvPr/>
        </p:nvGrpSpPr>
        <p:grpSpPr>
          <a:xfrm>
            <a:off x="6201569" y="3106651"/>
            <a:ext cx="888901" cy="887401"/>
            <a:chOff x="0" y="0"/>
            <a:chExt cx="888900" cy="887400"/>
          </a:xfrm>
        </p:grpSpPr>
        <p:grpSp>
          <p:nvGrpSpPr>
            <p:cNvPr id="569" name="Group"/>
            <p:cNvGrpSpPr/>
            <p:nvPr/>
          </p:nvGrpSpPr>
          <p:grpSpPr>
            <a:xfrm>
              <a:off x="-1" y="-1"/>
              <a:ext cx="888902" cy="887401"/>
              <a:chOff x="0" y="0"/>
              <a:chExt cx="888900" cy="887400"/>
            </a:xfrm>
          </p:grpSpPr>
          <p:sp>
            <p:nvSpPr>
              <p:cNvPr id="566"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67"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68"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70"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71"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72"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98" name="Group"/>
          <p:cNvGrpSpPr/>
          <p:nvPr/>
        </p:nvGrpSpPr>
        <p:grpSpPr>
          <a:xfrm>
            <a:off x="5166898" y="2080504"/>
            <a:ext cx="1923577" cy="1913551"/>
            <a:chOff x="0" y="0"/>
            <a:chExt cx="1923575" cy="1913550"/>
          </a:xfrm>
        </p:grpSpPr>
        <p:grpSp>
          <p:nvGrpSpPr>
            <p:cNvPr id="581" name="Group"/>
            <p:cNvGrpSpPr/>
            <p:nvPr/>
          </p:nvGrpSpPr>
          <p:grpSpPr>
            <a:xfrm>
              <a:off x="-1" y="0"/>
              <a:ext cx="888902" cy="887401"/>
              <a:chOff x="0" y="0"/>
              <a:chExt cx="888900" cy="887400"/>
            </a:xfrm>
          </p:grpSpPr>
          <p:grpSp>
            <p:nvGrpSpPr>
              <p:cNvPr id="577" name="Group"/>
              <p:cNvGrpSpPr/>
              <p:nvPr/>
            </p:nvGrpSpPr>
            <p:grpSpPr>
              <a:xfrm>
                <a:off x="-1" y="-1"/>
                <a:ext cx="888902" cy="887401"/>
                <a:chOff x="0" y="0"/>
                <a:chExt cx="888900" cy="887400"/>
              </a:xfrm>
            </p:grpSpPr>
            <p:sp>
              <p:nvSpPr>
                <p:cNvPr id="574"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75"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76"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78"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79"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80"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89" name="Group"/>
            <p:cNvGrpSpPr/>
            <p:nvPr/>
          </p:nvGrpSpPr>
          <p:grpSpPr>
            <a:xfrm>
              <a:off x="1034674" y="0"/>
              <a:ext cx="888902" cy="887401"/>
              <a:chOff x="0" y="0"/>
              <a:chExt cx="888900" cy="887400"/>
            </a:xfrm>
          </p:grpSpPr>
          <p:grpSp>
            <p:nvGrpSpPr>
              <p:cNvPr id="585" name="Group"/>
              <p:cNvGrpSpPr/>
              <p:nvPr/>
            </p:nvGrpSpPr>
            <p:grpSpPr>
              <a:xfrm>
                <a:off x="-1" y="-1"/>
                <a:ext cx="888902" cy="887401"/>
                <a:chOff x="0" y="0"/>
                <a:chExt cx="888900" cy="887400"/>
              </a:xfrm>
            </p:grpSpPr>
            <p:sp>
              <p:nvSpPr>
                <p:cNvPr id="582"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83"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84"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86"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87"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88"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597" name="Group"/>
            <p:cNvGrpSpPr/>
            <p:nvPr/>
          </p:nvGrpSpPr>
          <p:grpSpPr>
            <a:xfrm>
              <a:off x="-1" y="1026150"/>
              <a:ext cx="888902" cy="887401"/>
              <a:chOff x="0" y="0"/>
              <a:chExt cx="888900" cy="887400"/>
            </a:xfrm>
          </p:grpSpPr>
          <p:grpSp>
            <p:nvGrpSpPr>
              <p:cNvPr id="593" name="Group"/>
              <p:cNvGrpSpPr/>
              <p:nvPr/>
            </p:nvGrpSpPr>
            <p:grpSpPr>
              <a:xfrm>
                <a:off x="-1" y="-1"/>
                <a:ext cx="888902" cy="887401"/>
                <a:chOff x="0" y="0"/>
                <a:chExt cx="888900" cy="887400"/>
              </a:xfrm>
            </p:grpSpPr>
            <p:sp>
              <p:nvSpPr>
                <p:cNvPr id="590"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591"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592"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594"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95"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596"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grpSp>
        <p:nvGrpSpPr>
          <p:cNvPr id="631" name="Group"/>
          <p:cNvGrpSpPr/>
          <p:nvPr/>
        </p:nvGrpSpPr>
        <p:grpSpPr>
          <a:xfrm>
            <a:off x="7656048" y="1054338"/>
            <a:ext cx="888902" cy="3965851"/>
            <a:chOff x="0" y="0"/>
            <a:chExt cx="888900" cy="3965850"/>
          </a:xfrm>
        </p:grpSpPr>
        <p:grpSp>
          <p:nvGrpSpPr>
            <p:cNvPr id="606" name="Group"/>
            <p:cNvGrpSpPr/>
            <p:nvPr/>
          </p:nvGrpSpPr>
          <p:grpSpPr>
            <a:xfrm>
              <a:off x="-1" y="2052316"/>
              <a:ext cx="888902" cy="887401"/>
              <a:chOff x="0" y="0"/>
              <a:chExt cx="888900" cy="887400"/>
            </a:xfrm>
          </p:grpSpPr>
          <p:grpSp>
            <p:nvGrpSpPr>
              <p:cNvPr id="602" name="Group"/>
              <p:cNvGrpSpPr/>
              <p:nvPr/>
            </p:nvGrpSpPr>
            <p:grpSpPr>
              <a:xfrm>
                <a:off x="-1" y="-1"/>
                <a:ext cx="888902" cy="887401"/>
                <a:chOff x="0" y="0"/>
                <a:chExt cx="888900" cy="887400"/>
              </a:xfrm>
            </p:grpSpPr>
            <p:sp>
              <p:nvSpPr>
                <p:cNvPr id="599"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600"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601"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603"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604"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605"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614" name="Group"/>
            <p:cNvGrpSpPr/>
            <p:nvPr/>
          </p:nvGrpSpPr>
          <p:grpSpPr>
            <a:xfrm>
              <a:off x="-1" y="1026166"/>
              <a:ext cx="888902" cy="887401"/>
              <a:chOff x="0" y="0"/>
              <a:chExt cx="888900" cy="887400"/>
            </a:xfrm>
          </p:grpSpPr>
          <p:grpSp>
            <p:nvGrpSpPr>
              <p:cNvPr id="610" name="Group"/>
              <p:cNvGrpSpPr/>
              <p:nvPr/>
            </p:nvGrpSpPr>
            <p:grpSpPr>
              <a:xfrm>
                <a:off x="-1" y="-1"/>
                <a:ext cx="888902" cy="887401"/>
                <a:chOff x="0" y="0"/>
                <a:chExt cx="888900" cy="887400"/>
              </a:xfrm>
            </p:grpSpPr>
            <p:sp>
              <p:nvSpPr>
                <p:cNvPr id="607"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608"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609"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611"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612"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613"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622" name="Group"/>
            <p:cNvGrpSpPr/>
            <p:nvPr/>
          </p:nvGrpSpPr>
          <p:grpSpPr>
            <a:xfrm>
              <a:off x="-1" y="0"/>
              <a:ext cx="888902" cy="887401"/>
              <a:chOff x="0" y="0"/>
              <a:chExt cx="888900" cy="887400"/>
            </a:xfrm>
          </p:grpSpPr>
          <p:grpSp>
            <p:nvGrpSpPr>
              <p:cNvPr id="618" name="Group"/>
              <p:cNvGrpSpPr/>
              <p:nvPr/>
            </p:nvGrpSpPr>
            <p:grpSpPr>
              <a:xfrm>
                <a:off x="-1" y="-1"/>
                <a:ext cx="888902" cy="887401"/>
                <a:chOff x="0" y="0"/>
                <a:chExt cx="888900" cy="887400"/>
              </a:xfrm>
            </p:grpSpPr>
            <p:sp>
              <p:nvSpPr>
                <p:cNvPr id="615"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616"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617"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619"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620"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621"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nvGrpSpPr>
            <p:cNvPr id="630" name="Group"/>
            <p:cNvGrpSpPr/>
            <p:nvPr/>
          </p:nvGrpSpPr>
          <p:grpSpPr>
            <a:xfrm>
              <a:off x="-1" y="3078450"/>
              <a:ext cx="888902" cy="887401"/>
              <a:chOff x="0" y="0"/>
              <a:chExt cx="888900" cy="887400"/>
            </a:xfrm>
          </p:grpSpPr>
          <p:grpSp>
            <p:nvGrpSpPr>
              <p:cNvPr id="626" name="Group"/>
              <p:cNvGrpSpPr/>
              <p:nvPr/>
            </p:nvGrpSpPr>
            <p:grpSpPr>
              <a:xfrm>
                <a:off x="-1" y="-1"/>
                <a:ext cx="888902" cy="887401"/>
                <a:chOff x="0" y="0"/>
                <a:chExt cx="888900" cy="887400"/>
              </a:xfrm>
            </p:grpSpPr>
            <p:sp>
              <p:nvSpPr>
                <p:cNvPr id="623" name="Square"/>
                <p:cNvSpPr/>
                <p:nvPr/>
              </p:nvSpPr>
              <p:spPr>
                <a:xfrm>
                  <a:off x="-1" y="-1"/>
                  <a:ext cx="888902" cy="887401"/>
                </a:xfrm>
                <a:prstGeom prst="rect">
                  <a:avLst/>
                </a:prstGeom>
                <a:noFill/>
                <a:ln w="38100" cap="flat">
                  <a:solidFill>
                    <a:srgbClr val="E4E4E4"/>
                  </a:solidFill>
                  <a:prstDash val="solid"/>
                  <a:miter lim="800000"/>
                </a:ln>
                <a:effectLst/>
              </p:spPr>
              <p:txBody>
                <a:bodyPr wrap="square" lIns="45719" tIns="45719" rIns="45719" bIns="45719" numCol="1" anchor="ctr">
                  <a:noAutofit/>
                </a:bodyPr>
                <a:lstStyle/>
                <a:p>
                  <a:pPr>
                    <a:defRPr sz="1800">
                      <a:solidFill>
                        <a:srgbClr val="000000"/>
                      </a:solidFill>
                      <a:latin typeface="Calibri"/>
                      <a:ea typeface="Calibri"/>
                      <a:cs typeface="Calibri"/>
                      <a:sym typeface="Calibri"/>
                    </a:defRPr>
                  </a:pPr>
                  <a:endParaRPr/>
                </a:p>
              </p:txBody>
            </p:sp>
            <p:sp>
              <p:nvSpPr>
                <p:cNvPr id="624" name="“"/>
                <p:cNvSpPr/>
                <p:nvPr/>
              </p:nvSpPr>
              <p:spPr>
                <a:xfrm>
                  <a:off x="16541" y="45778"/>
                  <a:ext cx="182702"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sp>
              <p:nvSpPr>
                <p:cNvPr id="625" name="”"/>
                <p:cNvSpPr/>
                <p:nvPr/>
              </p:nvSpPr>
              <p:spPr>
                <a:xfrm>
                  <a:off x="639723" y="309589"/>
                  <a:ext cx="180901" cy="2989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defRPr b="1">
                      <a:solidFill>
                        <a:srgbClr val="E4E4E4"/>
                      </a:solidFill>
                    </a:defRPr>
                  </a:lvl1pPr>
                </a:lstStyle>
                <a:p>
                  <a:r>
                    <a:t>”</a:t>
                  </a:r>
                </a:p>
              </p:txBody>
            </p:sp>
          </p:grpSp>
          <p:sp>
            <p:nvSpPr>
              <p:cNvPr id="627" name="Line"/>
              <p:cNvSpPr/>
              <p:nvPr/>
            </p:nvSpPr>
            <p:spPr>
              <a:xfrm>
                <a:off x="189231" y="197324"/>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628" name="Line"/>
              <p:cNvSpPr/>
              <p:nvPr/>
            </p:nvSpPr>
            <p:spPr>
              <a:xfrm>
                <a:off x="189231" y="318162"/>
                <a:ext cx="535200"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sp>
            <p:nvSpPr>
              <p:cNvPr id="629" name="Line"/>
              <p:cNvSpPr/>
              <p:nvPr/>
            </p:nvSpPr>
            <p:spPr>
              <a:xfrm>
                <a:off x="189230" y="443687"/>
                <a:ext cx="451202" cy="1"/>
              </a:xfrm>
              <a:prstGeom prst="line">
                <a:avLst/>
              </a:prstGeom>
              <a:noFill/>
              <a:ln w="38100" cap="flat">
                <a:solidFill>
                  <a:srgbClr val="E4E4E4"/>
                </a:solidFill>
                <a:prstDash val="solid"/>
                <a:round/>
              </a:ln>
              <a:effectLst/>
            </p:spPr>
            <p:txBody>
              <a:bodyPr wrap="square" lIns="45719" tIns="45719" rIns="45719" bIns="45719" numCol="1" anchor="t">
                <a:noAutofit/>
              </a:bodyPr>
              <a:lstStyle/>
              <a:p>
                <a:endParaRPr/>
              </a:p>
            </p:txBody>
          </p:sp>
        </p:grpSp>
      </p:grpSp>
      <p:sp>
        <p:nvSpPr>
          <p:cNvPr id="633" name="Data Synthesis…"/>
          <p:cNvSpPr>
            <a:spLocks noGrp="1"/>
          </p:cNvSpPr>
          <p:nvPr>
            <p:ph type="title"/>
          </p:nvPr>
        </p:nvSpPr>
        <p:spPr>
          <a:xfrm>
            <a:off x="2455199" y="622975"/>
            <a:ext cx="6317401" cy="1971065"/>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Pattern finding</a:t>
            </a:r>
          </a:p>
        </p:txBody>
      </p:sp>
      <p:sp>
        <p:nvSpPr>
          <p:cNvPr id="99"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254610657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 name="Picture 4" descr="Picture 4"/>
          <p:cNvPicPr>
            <a:picLocks noChangeAspect="1"/>
          </p:cNvPicPr>
          <p:nvPr/>
        </p:nvPicPr>
        <p:blipFill>
          <a:blip r:embed="rId3"/>
          <a:stretch>
            <a:fillRect/>
          </a:stretch>
        </p:blipFill>
        <p:spPr>
          <a:xfrm>
            <a:off x="0" y="0"/>
            <a:ext cx="9144000" cy="6858000"/>
          </a:xfrm>
          <a:prstGeom prst="rect">
            <a:avLst/>
          </a:prstGeom>
          <a:ln w="12700">
            <a:miter lim="400000"/>
          </a:ln>
        </p:spPr>
      </p:pic>
    </p:spTree>
    <p:extLst>
      <p:ext uri="{BB962C8B-B14F-4D97-AF65-F5344CB8AC3E}">
        <p14:creationId xmlns:p14="http://schemas.microsoft.com/office/powerpoint/2010/main" val="363809971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HCD_Process_diagram.jpg" descr="HCD_Process_diagra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764" y="-41902"/>
            <a:ext cx="9144001" cy="6941805"/>
          </a:xfrm>
          <a:prstGeom prst="rect">
            <a:avLst/>
          </a:prstGeom>
          <a:ln w="12700">
            <a:miter lim="400000"/>
          </a:ln>
        </p:spPr>
      </p:pic>
      <p:sp>
        <p:nvSpPr>
          <p:cNvPr id="2" name="Oval 1"/>
          <p:cNvSpPr/>
          <p:nvPr/>
        </p:nvSpPr>
        <p:spPr>
          <a:xfrm>
            <a:off x="5997861" y="5380222"/>
            <a:ext cx="2088048" cy="976583"/>
          </a:xfrm>
          <a:prstGeom prst="ellipse">
            <a:avLst/>
          </a:prstGeom>
          <a:solidFill>
            <a:srgbClr val="00B0F0">
              <a:alpha val="42000"/>
            </a:srgbClr>
          </a:solidFill>
          <a:ln w="508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369660216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744" name="Data Synthesis…"/>
          <p:cNvSpPr>
            <a:spLocks noGrp="1"/>
          </p:cNvSpPr>
          <p:nvPr>
            <p:ph type="title"/>
          </p:nvPr>
        </p:nvSpPr>
        <p:spPr>
          <a:xfrm>
            <a:off x="2455199" y="622975"/>
            <a:ext cx="6317401" cy="5371501"/>
          </a:xfrm>
          <a:prstGeom prst="rect">
            <a:avLst/>
          </a:prstGeom>
        </p:spPr>
        <p:txBody>
          <a:bodyPr>
            <a:normAutofit/>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Insight generation</a:t>
            </a:r>
          </a:p>
          <a:p>
            <a:pPr>
              <a:lnSpc>
                <a:spcPct val="120000"/>
              </a:lnSpc>
              <a:defRPr sz="2100" b="1">
                <a:solidFill>
                  <a:srgbClr val="CCCCCC"/>
                </a:solidFill>
                <a:latin typeface="+mn-lt"/>
                <a:ea typeface="+mn-ea"/>
                <a:cs typeface="+mn-cs"/>
                <a:sym typeface="Helvetica"/>
              </a:defRPr>
            </a:pPr>
            <a:endParaRPr sz="2700" dirty="0">
              <a:latin typeface="Helvetica Neue"/>
              <a:ea typeface="Helvetica Neue"/>
              <a:cs typeface="Helvetica Neue"/>
              <a:sym typeface="Helvetica Neue"/>
            </a:endParaRPr>
          </a:p>
          <a:p>
            <a:pPr>
              <a:defRPr b="1">
                <a:solidFill>
                  <a:srgbClr val="FAA619"/>
                </a:solidFill>
                <a:latin typeface="+mn-lt"/>
                <a:ea typeface="+mn-ea"/>
                <a:cs typeface="+mn-cs"/>
                <a:sym typeface="Helvetica"/>
              </a:defRPr>
            </a:pPr>
            <a:r>
              <a:rPr dirty="0"/>
              <a:t>What is an </a:t>
            </a:r>
            <a:r>
              <a:rPr lang="en-US" dirty="0"/>
              <a:t>i</a:t>
            </a:r>
            <a:r>
              <a:rPr dirty="0"/>
              <a:t>nsight?</a:t>
            </a:r>
            <a:br>
              <a:rPr lang="en-US" dirty="0"/>
            </a:br>
            <a:br>
              <a:rPr lang="en-US" dirty="0"/>
            </a:br>
            <a:r>
              <a:rPr lang="en-US" dirty="0">
                <a:solidFill>
                  <a:schemeClr val="bg2"/>
                </a:solidFill>
              </a:rPr>
              <a:t>A single phrase that exhibits a deeper understanding of a person, a thing, or situation, framed as a definitive statement of truth. </a:t>
            </a:r>
            <a:br>
              <a:rPr lang="en-US" dirty="0">
                <a:solidFill>
                  <a:schemeClr val="bg2"/>
                </a:solidFill>
              </a:rPr>
            </a:br>
            <a:endParaRPr dirty="0"/>
          </a:p>
          <a:p>
            <a:pPr>
              <a:defRPr sz="2100" b="1">
                <a:solidFill>
                  <a:srgbClr val="CCCCCC"/>
                </a:solidFill>
                <a:latin typeface="+mn-lt"/>
                <a:ea typeface="+mn-ea"/>
                <a:cs typeface="+mn-cs"/>
                <a:sym typeface="Helvetica"/>
              </a:defRPr>
            </a:pPr>
            <a:endParaRPr sz="2700" dirty="0">
              <a:latin typeface="Helvetica Neue"/>
              <a:ea typeface="Helvetica Neue"/>
              <a:cs typeface="Helvetica Neue"/>
              <a:sym typeface="Helvetica Neue"/>
            </a:endParaRPr>
          </a:p>
        </p:txBody>
      </p:sp>
      <p:sp>
        <p:nvSpPr>
          <p:cNvPr id="5"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46738066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744" name="Data Synthesis…"/>
          <p:cNvSpPr>
            <a:spLocks noGrp="1"/>
          </p:cNvSpPr>
          <p:nvPr>
            <p:ph type="title"/>
          </p:nvPr>
        </p:nvSpPr>
        <p:spPr>
          <a:xfrm>
            <a:off x="2455199" y="622975"/>
            <a:ext cx="6317401" cy="5371501"/>
          </a:xfrm>
          <a:prstGeom prst="rect">
            <a:avLst/>
          </a:prstGeom>
        </p:spPr>
        <p:txBody>
          <a:bodyPr>
            <a:normAutofit fontScale="90000"/>
          </a:bodyPr>
          <a:lstStyle/>
          <a:p>
            <a:pPr>
              <a:defRPr sz="3600" b="1">
                <a:latin typeface="+mn-lt"/>
                <a:ea typeface="+mn-ea"/>
                <a:cs typeface="+mn-cs"/>
                <a:sym typeface="Helvetica"/>
              </a:defRPr>
            </a:pPr>
            <a:r>
              <a:rPr dirty="0"/>
              <a:t>Data </a:t>
            </a:r>
            <a:r>
              <a:rPr lang="en-US" dirty="0"/>
              <a:t>s</a:t>
            </a:r>
            <a:r>
              <a:rPr dirty="0"/>
              <a:t>ynthesis</a:t>
            </a:r>
          </a:p>
          <a:p>
            <a:pPr>
              <a:lnSpc>
                <a:spcPct val="120000"/>
              </a:lnSpc>
              <a:defRPr sz="2100" b="1">
                <a:solidFill>
                  <a:srgbClr val="CCCCCC"/>
                </a:solidFill>
                <a:latin typeface="+mn-lt"/>
                <a:ea typeface="+mn-ea"/>
                <a:cs typeface="+mn-cs"/>
                <a:sym typeface="Helvetica"/>
              </a:defRPr>
            </a:pPr>
            <a:r>
              <a:rPr dirty="0"/>
              <a:t>Insight generation</a:t>
            </a:r>
            <a:br>
              <a:rPr lang="en-US" dirty="0"/>
            </a:br>
            <a:endParaRPr sz="2700" dirty="0">
              <a:latin typeface="Helvetica Neue"/>
              <a:ea typeface="Helvetica Neue"/>
              <a:cs typeface="Helvetica Neue"/>
              <a:sym typeface="Helvetica Neue"/>
            </a:endParaRPr>
          </a:p>
          <a:p>
            <a:pPr>
              <a:defRPr b="1">
                <a:solidFill>
                  <a:srgbClr val="FAA619"/>
                </a:solidFill>
                <a:latin typeface="+mn-lt"/>
                <a:ea typeface="+mn-ea"/>
                <a:cs typeface="+mn-cs"/>
                <a:sym typeface="Helvetica"/>
              </a:defRPr>
            </a:pPr>
            <a:r>
              <a:rPr dirty="0"/>
              <a:t>What is </a:t>
            </a:r>
            <a:r>
              <a:rPr lang="en-US" dirty="0"/>
              <a:t>NOT </a:t>
            </a:r>
            <a:r>
              <a:rPr dirty="0"/>
              <a:t>an </a:t>
            </a:r>
            <a:r>
              <a:rPr lang="en-US" dirty="0"/>
              <a:t>i</a:t>
            </a:r>
            <a:r>
              <a:rPr dirty="0"/>
              <a:t>nsight?</a:t>
            </a:r>
            <a:br>
              <a:rPr lang="en-US" dirty="0"/>
            </a:br>
            <a:br>
              <a:rPr lang="en-US" dirty="0"/>
            </a:br>
            <a:r>
              <a:rPr lang="en-US" dirty="0"/>
              <a:t>    </a:t>
            </a:r>
            <a:r>
              <a:rPr lang="en-US" dirty="0">
                <a:solidFill>
                  <a:schemeClr val="tx1"/>
                </a:solidFill>
                <a:latin typeface="Helvetica" charset="0"/>
                <a:ea typeface="Helvetica" charset="0"/>
                <a:cs typeface="Helvetica" charset="0"/>
              </a:rPr>
              <a:t>1.	Data </a:t>
            </a:r>
            <a:br>
              <a:rPr lang="en-US" dirty="0">
                <a:solidFill>
                  <a:schemeClr val="tx1"/>
                </a:solidFill>
                <a:latin typeface="Helvetica" charset="0"/>
                <a:ea typeface="Helvetica" charset="0"/>
                <a:cs typeface="Helvetica" charset="0"/>
              </a:rPr>
            </a:br>
            <a:r>
              <a:rPr lang="en-US" dirty="0">
                <a:solidFill>
                  <a:schemeClr val="tx1"/>
                </a:solidFill>
                <a:latin typeface="Helvetica" charset="0"/>
                <a:ea typeface="Helvetica" charset="0"/>
                <a:cs typeface="Helvetica" charset="0"/>
              </a:rPr>
              <a:t>	</a:t>
            </a:r>
            <a:r>
              <a:rPr lang="en-US" sz="2400" i="1" dirty="0">
                <a:solidFill>
                  <a:schemeClr val="bg2"/>
                </a:solidFill>
                <a:latin typeface="Helvetica" charset="0"/>
                <a:ea typeface="Helvetica" charset="0"/>
                <a:cs typeface="Helvetica" charset="0"/>
              </a:rPr>
              <a:t>(Insight needs action)</a:t>
            </a:r>
            <a:br>
              <a:rPr lang="en-US" sz="2400" i="1" dirty="0">
                <a:solidFill>
                  <a:schemeClr val="bg2"/>
                </a:solidFill>
                <a:latin typeface="Helvetica" charset="0"/>
                <a:ea typeface="Helvetica" charset="0"/>
                <a:cs typeface="Helvetica" charset="0"/>
              </a:rPr>
            </a:br>
            <a:br>
              <a:rPr lang="en-US" i="1" dirty="0">
                <a:solidFill>
                  <a:schemeClr val="bg2"/>
                </a:solidFill>
                <a:latin typeface="Helvetica" charset="0"/>
                <a:ea typeface="Helvetica" charset="0"/>
                <a:cs typeface="Helvetica" charset="0"/>
              </a:rPr>
            </a:br>
            <a:r>
              <a:rPr lang="en-US" i="1" dirty="0">
                <a:solidFill>
                  <a:schemeClr val="tx1"/>
                </a:solidFill>
                <a:latin typeface="Helvetica" charset="0"/>
                <a:ea typeface="Helvetica" charset="0"/>
                <a:cs typeface="Helvetica" charset="0"/>
              </a:rPr>
              <a:t>    </a:t>
            </a:r>
            <a:r>
              <a:rPr lang="en-US" dirty="0">
                <a:solidFill>
                  <a:schemeClr val="tx1"/>
                </a:solidFill>
                <a:latin typeface="Helvetica" charset="0"/>
                <a:ea typeface="Helvetica" charset="0"/>
                <a:cs typeface="Helvetica" charset="0"/>
              </a:rPr>
              <a:t>2.	Observation </a:t>
            </a:r>
            <a:br>
              <a:rPr lang="en-US" dirty="0">
                <a:solidFill>
                  <a:schemeClr val="tx1"/>
                </a:solidFill>
                <a:latin typeface="Helvetica" charset="0"/>
                <a:ea typeface="Helvetica" charset="0"/>
                <a:cs typeface="Helvetica" charset="0"/>
              </a:rPr>
            </a:br>
            <a:r>
              <a:rPr lang="en-US" dirty="0">
                <a:solidFill>
                  <a:schemeClr val="tx1"/>
                </a:solidFill>
                <a:latin typeface="Helvetica" charset="0"/>
                <a:ea typeface="Helvetica" charset="0"/>
                <a:cs typeface="Helvetica" charset="0"/>
              </a:rPr>
              <a:t>	</a:t>
            </a:r>
            <a:r>
              <a:rPr lang="en-US" sz="2400" i="1" dirty="0">
                <a:solidFill>
                  <a:schemeClr val="bg2"/>
                </a:solidFill>
                <a:latin typeface="Helvetica" charset="0"/>
                <a:ea typeface="Helvetica" charset="0"/>
                <a:cs typeface="Helvetica" charset="0"/>
              </a:rPr>
              <a:t>(Observations do not have the </a:t>
            </a:r>
            <a:br>
              <a:rPr lang="en-US" sz="2400" i="1" dirty="0">
                <a:solidFill>
                  <a:schemeClr val="bg2"/>
                </a:solidFill>
                <a:latin typeface="Helvetica" charset="0"/>
                <a:ea typeface="Helvetica" charset="0"/>
                <a:cs typeface="Helvetica" charset="0"/>
              </a:rPr>
            </a:br>
            <a:r>
              <a:rPr lang="en-US" sz="2400" i="1" dirty="0">
                <a:solidFill>
                  <a:schemeClr val="bg2"/>
                </a:solidFill>
                <a:latin typeface="Helvetica" charset="0"/>
                <a:ea typeface="Helvetica" charset="0"/>
                <a:cs typeface="Helvetica" charset="0"/>
              </a:rPr>
              <a:t>	motivation behind the behavior)</a:t>
            </a:r>
            <a:br>
              <a:rPr lang="en-US" sz="2400" i="1" dirty="0">
                <a:solidFill>
                  <a:schemeClr val="bg2"/>
                </a:solidFill>
                <a:latin typeface="Helvetica" charset="0"/>
                <a:ea typeface="Helvetica" charset="0"/>
                <a:cs typeface="Helvetica" charset="0"/>
              </a:rPr>
            </a:br>
            <a:br>
              <a:rPr lang="en-US" sz="2400" i="1" dirty="0">
                <a:solidFill>
                  <a:schemeClr val="bg2"/>
                </a:solidFill>
                <a:latin typeface="Helvetica" charset="0"/>
                <a:ea typeface="Helvetica" charset="0"/>
                <a:cs typeface="Helvetica" charset="0"/>
              </a:rPr>
            </a:br>
            <a:r>
              <a:rPr lang="en-US" sz="2400" i="1" dirty="0">
                <a:solidFill>
                  <a:schemeClr val="bg2"/>
                </a:solidFill>
                <a:latin typeface="Helvetica" charset="0"/>
                <a:ea typeface="Helvetica" charset="0"/>
                <a:cs typeface="Helvetica" charset="0"/>
              </a:rPr>
              <a:t>     </a:t>
            </a:r>
            <a:r>
              <a:rPr lang="en-US" dirty="0">
                <a:solidFill>
                  <a:schemeClr val="tx1"/>
                </a:solidFill>
                <a:latin typeface="Helvetica" charset="0"/>
                <a:ea typeface="Helvetica" charset="0"/>
                <a:cs typeface="Helvetica" charset="0"/>
              </a:rPr>
              <a:t>3.	Customer wish or statement </a:t>
            </a:r>
            <a:br>
              <a:rPr lang="en-US" dirty="0">
                <a:solidFill>
                  <a:schemeClr val="tx1"/>
                </a:solidFill>
                <a:latin typeface="Helvetica" charset="0"/>
                <a:ea typeface="Helvetica" charset="0"/>
                <a:cs typeface="Helvetica" charset="0"/>
              </a:rPr>
            </a:br>
            <a:r>
              <a:rPr lang="en-US" dirty="0">
                <a:solidFill>
                  <a:schemeClr val="tx1"/>
                </a:solidFill>
                <a:latin typeface="Helvetica" charset="0"/>
                <a:ea typeface="Helvetica" charset="0"/>
                <a:cs typeface="Helvetica" charset="0"/>
              </a:rPr>
              <a:t>	of need</a:t>
            </a:r>
            <a:endParaRPr dirty="0">
              <a:solidFill>
                <a:schemeClr val="tx1"/>
              </a:solidFill>
              <a:latin typeface="Helvetica" charset="0"/>
              <a:ea typeface="Helvetica" charset="0"/>
              <a:cs typeface="Helvetica" charset="0"/>
            </a:endParaRPr>
          </a:p>
          <a:p>
            <a:pPr>
              <a:defRPr sz="2100" b="1">
                <a:solidFill>
                  <a:srgbClr val="CCCCCC"/>
                </a:solidFill>
                <a:latin typeface="+mn-lt"/>
                <a:ea typeface="+mn-ea"/>
                <a:cs typeface="+mn-cs"/>
                <a:sym typeface="Helvetica"/>
              </a:defRPr>
            </a:pPr>
            <a:endParaRPr sz="2700" dirty="0">
              <a:latin typeface="Helvetica Neue"/>
              <a:ea typeface="Helvetica Neue"/>
              <a:cs typeface="Helvetica Neue"/>
              <a:sym typeface="Helvetica Neue"/>
            </a:endParaRPr>
          </a:p>
        </p:txBody>
      </p:sp>
      <p:sp>
        <p:nvSpPr>
          <p:cNvPr id="5"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173793976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HCD_Process_diagram.jpg" descr="HCD_Process_diagra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764" y="-41902"/>
            <a:ext cx="9144001" cy="6941805"/>
          </a:xfrm>
          <a:prstGeom prst="rect">
            <a:avLst/>
          </a:prstGeom>
          <a:ln w="12700">
            <a:miter lim="400000"/>
          </a:ln>
        </p:spPr>
      </p:pic>
      <p:sp>
        <p:nvSpPr>
          <p:cNvPr id="2" name="Oval 1"/>
          <p:cNvSpPr/>
          <p:nvPr/>
        </p:nvSpPr>
        <p:spPr>
          <a:xfrm>
            <a:off x="4783015" y="1500553"/>
            <a:ext cx="1617784" cy="976583"/>
          </a:xfrm>
          <a:prstGeom prst="ellipse">
            <a:avLst/>
          </a:prstGeom>
          <a:solidFill>
            <a:srgbClr val="00B0F0">
              <a:alpha val="42000"/>
            </a:srgbClr>
          </a:solidFill>
          <a:ln w="508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212751944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578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91FEAB9-B960-E641-9890-2297EE4D5523}"/>
              </a:ext>
            </a:extLst>
          </p:cNvPr>
          <p:cNvSpPr/>
          <p:nvPr/>
        </p:nvSpPr>
        <p:spPr>
          <a:xfrm>
            <a:off x="0" y="-30293"/>
            <a:ext cx="9144000" cy="568119"/>
          </a:xfrm>
          <a:prstGeom prst="rect">
            <a:avLst/>
          </a:prstGeom>
          <a:solidFill>
            <a:srgbClr val="019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17" name="Rectangle 16">
            <a:extLst>
              <a:ext uri="{FF2B5EF4-FFF2-40B4-BE49-F238E27FC236}">
                <a16:creationId xmlns:a16="http://schemas.microsoft.com/office/drawing/2014/main" id="{2522742D-71E4-6C4E-B2B4-83E83F415C8C}"/>
              </a:ext>
            </a:extLst>
          </p:cNvPr>
          <p:cNvSpPr/>
          <p:nvPr/>
        </p:nvSpPr>
        <p:spPr>
          <a:xfrm>
            <a:off x="0" y="537826"/>
            <a:ext cx="9144000" cy="550085"/>
          </a:xfrm>
          <a:prstGeom prst="rect">
            <a:avLst/>
          </a:prstGeom>
          <a:solidFill>
            <a:srgbClr val="0192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6" name="Rectangle 35">
            <a:extLst>
              <a:ext uri="{FF2B5EF4-FFF2-40B4-BE49-F238E27FC236}">
                <a16:creationId xmlns:a16="http://schemas.microsoft.com/office/drawing/2014/main" id="{59899CAA-C75A-864F-9349-70A3912625B1}"/>
              </a:ext>
            </a:extLst>
          </p:cNvPr>
          <p:cNvSpPr/>
          <p:nvPr/>
        </p:nvSpPr>
        <p:spPr>
          <a:xfrm>
            <a:off x="2547257" y="6743700"/>
            <a:ext cx="2112296" cy="126816"/>
          </a:xfrm>
          <a:prstGeom prst="rect">
            <a:avLst/>
          </a:prstGeom>
          <a:solidFill>
            <a:srgbClr val="019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7" name="Rectangle 36">
            <a:extLst>
              <a:ext uri="{FF2B5EF4-FFF2-40B4-BE49-F238E27FC236}">
                <a16:creationId xmlns:a16="http://schemas.microsoft.com/office/drawing/2014/main" id="{ADD0CD30-503C-5F42-ADBD-E0CF0873BB51}"/>
              </a:ext>
            </a:extLst>
          </p:cNvPr>
          <p:cNvSpPr/>
          <p:nvPr/>
        </p:nvSpPr>
        <p:spPr>
          <a:xfrm>
            <a:off x="4659552" y="6743700"/>
            <a:ext cx="2337785" cy="126816"/>
          </a:xfrm>
          <a:prstGeom prst="rect">
            <a:avLst/>
          </a:prstGeom>
          <a:solidFill>
            <a:srgbClr val="F28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8" name="Rectangle 37">
            <a:extLst>
              <a:ext uri="{FF2B5EF4-FFF2-40B4-BE49-F238E27FC236}">
                <a16:creationId xmlns:a16="http://schemas.microsoft.com/office/drawing/2014/main" id="{309E3C84-2317-814F-8DD9-E46EFA24EE88}"/>
              </a:ext>
            </a:extLst>
          </p:cNvPr>
          <p:cNvSpPr/>
          <p:nvPr/>
        </p:nvSpPr>
        <p:spPr>
          <a:xfrm>
            <a:off x="6997337" y="6743700"/>
            <a:ext cx="711563" cy="126816"/>
          </a:xfrm>
          <a:prstGeom prst="rect">
            <a:avLst/>
          </a:prstGeom>
          <a:solidFill>
            <a:srgbClr val="F7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9" name="Rectangle 38">
            <a:extLst>
              <a:ext uri="{FF2B5EF4-FFF2-40B4-BE49-F238E27FC236}">
                <a16:creationId xmlns:a16="http://schemas.microsoft.com/office/drawing/2014/main" id="{2D9DA03D-9812-C345-B199-BBDA073311B8}"/>
              </a:ext>
            </a:extLst>
          </p:cNvPr>
          <p:cNvSpPr/>
          <p:nvPr/>
        </p:nvSpPr>
        <p:spPr>
          <a:xfrm>
            <a:off x="7708900" y="6743700"/>
            <a:ext cx="1435100" cy="126816"/>
          </a:xfrm>
          <a:prstGeom prst="rect">
            <a:avLst/>
          </a:prstGeom>
          <a:solidFill>
            <a:srgbClr val="FE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pic>
        <p:nvPicPr>
          <p:cNvPr id="14" name="Picture 13">
            <a:extLst>
              <a:ext uri="{FF2B5EF4-FFF2-40B4-BE49-F238E27FC236}">
                <a16:creationId xmlns:a16="http://schemas.microsoft.com/office/drawing/2014/main" id="{90BFB058-231D-1F4B-BDFB-EA99BDE4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33" y="6306297"/>
            <a:ext cx="1145071" cy="245372"/>
          </a:xfrm>
          <a:prstGeom prst="rect">
            <a:avLst/>
          </a:prstGeom>
        </p:spPr>
      </p:pic>
      <p:sp>
        <p:nvSpPr>
          <p:cNvPr id="15" name="Thank you to...">
            <a:extLst>
              <a:ext uri="{FF2B5EF4-FFF2-40B4-BE49-F238E27FC236}">
                <a16:creationId xmlns:a16="http://schemas.microsoft.com/office/drawing/2014/main" id="{E5569728-CCFD-2443-B44E-EB6E849D1917}"/>
              </a:ext>
            </a:extLst>
          </p:cNvPr>
          <p:cNvSpPr txBox="1">
            <a:spLocks/>
          </p:cNvSpPr>
          <p:nvPr/>
        </p:nvSpPr>
        <p:spPr>
          <a:xfrm>
            <a:off x="1501204" y="583327"/>
            <a:ext cx="6207695" cy="118899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sz="3400" b="1" kern="1200" spc="-50" dirty="0">
                <a:solidFill>
                  <a:srgbClr val="F7A400"/>
                </a:solidFill>
                <a:latin typeface="Chivo" pitchFamily="2" charset="77"/>
              </a:rPr>
              <a:t>Articulating Opportunities</a:t>
            </a:r>
          </a:p>
          <a:p>
            <a:pPr hangingPunct="1"/>
            <a:r>
              <a:rPr lang="en-US" sz="3400" b="1" kern="1200" spc="-100" dirty="0">
                <a:solidFill>
                  <a:srgbClr val="FEC900"/>
                </a:solidFill>
                <a:latin typeface="Chivo" pitchFamily="2" charset="77"/>
              </a:rPr>
              <a:t>Why Not Start with a Question?</a:t>
            </a:r>
          </a:p>
        </p:txBody>
      </p:sp>
      <p:sp>
        <p:nvSpPr>
          <p:cNvPr id="12" name="Please tell us:…">
            <a:extLst>
              <a:ext uri="{FF2B5EF4-FFF2-40B4-BE49-F238E27FC236}">
                <a16:creationId xmlns:a16="http://schemas.microsoft.com/office/drawing/2014/main" id="{A02D3A65-53F2-0148-BCE2-B9038F740415}"/>
              </a:ext>
            </a:extLst>
          </p:cNvPr>
          <p:cNvSpPr txBox="1">
            <a:spLocks/>
          </p:cNvSpPr>
          <p:nvPr/>
        </p:nvSpPr>
        <p:spPr>
          <a:xfrm>
            <a:off x="1501205" y="2048377"/>
            <a:ext cx="6207694" cy="50951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hangingPunct="1">
              <a:lnSpc>
                <a:spcPct val="100000"/>
              </a:lnSpc>
            </a:pPr>
            <a:r>
              <a:rPr lang="en-US" sz="2400" kern="1200" dirty="0">
                <a:solidFill>
                  <a:srgbClr val="0192AC"/>
                </a:solidFill>
                <a:latin typeface="Chivo" charset="0"/>
                <a:ea typeface="Chivo" charset="0"/>
                <a:cs typeface="Chivo" charset="0"/>
              </a:rPr>
              <a:t>Just three little words:</a:t>
            </a:r>
          </a:p>
        </p:txBody>
      </p:sp>
      <p:sp>
        <p:nvSpPr>
          <p:cNvPr id="13" name="Thank you to...">
            <a:extLst>
              <a:ext uri="{FF2B5EF4-FFF2-40B4-BE49-F238E27FC236}">
                <a16:creationId xmlns:a16="http://schemas.microsoft.com/office/drawing/2014/main" id="{0F857FCB-E181-8540-A3D5-7932984EAD67}"/>
              </a:ext>
            </a:extLst>
          </p:cNvPr>
          <p:cNvSpPr txBox="1">
            <a:spLocks/>
          </p:cNvSpPr>
          <p:nvPr/>
        </p:nvSpPr>
        <p:spPr>
          <a:xfrm>
            <a:off x="1501204" y="2833663"/>
            <a:ext cx="6471221" cy="100136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lnSpc>
                <a:spcPts val="6200"/>
              </a:lnSpc>
            </a:pPr>
            <a:r>
              <a:rPr lang="en-US" sz="6000" b="1" kern="1200" spc="-100" dirty="0">
                <a:solidFill>
                  <a:prstClr val="white"/>
                </a:solidFill>
                <a:latin typeface="Chivo Black" pitchFamily="2" charset="77"/>
              </a:rPr>
              <a:t>How might we…?</a:t>
            </a:r>
          </a:p>
        </p:txBody>
      </p:sp>
    </p:spTree>
    <p:extLst>
      <p:ext uri="{BB962C8B-B14F-4D97-AF65-F5344CB8AC3E}">
        <p14:creationId xmlns:p14="http://schemas.microsoft.com/office/powerpoint/2010/main" val="244960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578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91FEAB9-B960-E641-9890-2297EE4D5523}"/>
              </a:ext>
            </a:extLst>
          </p:cNvPr>
          <p:cNvSpPr/>
          <p:nvPr/>
        </p:nvSpPr>
        <p:spPr>
          <a:xfrm>
            <a:off x="0" y="-30293"/>
            <a:ext cx="9144000" cy="568119"/>
          </a:xfrm>
          <a:prstGeom prst="rect">
            <a:avLst/>
          </a:prstGeom>
          <a:solidFill>
            <a:srgbClr val="019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17" name="Rectangle 16">
            <a:extLst>
              <a:ext uri="{FF2B5EF4-FFF2-40B4-BE49-F238E27FC236}">
                <a16:creationId xmlns:a16="http://schemas.microsoft.com/office/drawing/2014/main" id="{2522742D-71E4-6C4E-B2B4-83E83F415C8C}"/>
              </a:ext>
            </a:extLst>
          </p:cNvPr>
          <p:cNvSpPr/>
          <p:nvPr/>
        </p:nvSpPr>
        <p:spPr>
          <a:xfrm>
            <a:off x="0" y="537826"/>
            <a:ext cx="9144000" cy="550085"/>
          </a:xfrm>
          <a:prstGeom prst="rect">
            <a:avLst/>
          </a:prstGeom>
          <a:solidFill>
            <a:srgbClr val="0192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6" name="Rectangle 35">
            <a:extLst>
              <a:ext uri="{FF2B5EF4-FFF2-40B4-BE49-F238E27FC236}">
                <a16:creationId xmlns:a16="http://schemas.microsoft.com/office/drawing/2014/main" id="{59899CAA-C75A-864F-9349-70A3912625B1}"/>
              </a:ext>
            </a:extLst>
          </p:cNvPr>
          <p:cNvSpPr/>
          <p:nvPr/>
        </p:nvSpPr>
        <p:spPr>
          <a:xfrm>
            <a:off x="2547257" y="6743700"/>
            <a:ext cx="2112296" cy="126816"/>
          </a:xfrm>
          <a:prstGeom prst="rect">
            <a:avLst/>
          </a:prstGeom>
          <a:solidFill>
            <a:srgbClr val="019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7" name="Rectangle 36">
            <a:extLst>
              <a:ext uri="{FF2B5EF4-FFF2-40B4-BE49-F238E27FC236}">
                <a16:creationId xmlns:a16="http://schemas.microsoft.com/office/drawing/2014/main" id="{ADD0CD30-503C-5F42-ADBD-E0CF0873BB51}"/>
              </a:ext>
            </a:extLst>
          </p:cNvPr>
          <p:cNvSpPr/>
          <p:nvPr/>
        </p:nvSpPr>
        <p:spPr>
          <a:xfrm>
            <a:off x="4659552" y="6743700"/>
            <a:ext cx="2337785" cy="126816"/>
          </a:xfrm>
          <a:prstGeom prst="rect">
            <a:avLst/>
          </a:prstGeom>
          <a:solidFill>
            <a:srgbClr val="F28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8" name="Rectangle 37">
            <a:extLst>
              <a:ext uri="{FF2B5EF4-FFF2-40B4-BE49-F238E27FC236}">
                <a16:creationId xmlns:a16="http://schemas.microsoft.com/office/drawing/2014/main" id="{309E3C84-2317-814F-8DD9-E46EFA24EE88}"/>
              </a:ext>
            </a:extLst>
          </p:cNvPr>
          <p:cNvSpPr/>
          <p:nvPr/>
        </p:nvSpPr>
        <p:spPr>
          <a:xfrm>
            <a:off x="6997337" y="6743700"/>
            <a:ext cx="711563" cy="126816"/>
          </a:xfrm>
          <a:prstGeom prst="rect">
            <a:avLst/>
          </a:prstGeom>
          <a:solidFill>
            <a:srgbClr val="F7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9" name="Rectangle 38">
            <a:extLst>
              <a:ext uri="{FF2B5EF4-FFF2-40B4-BE49-F238E27FC236}">
                <a16:creationId xmlns:a16="http://schemas.microsoft.com/office/drawing/2014/main" id="{2D9DA03D-9812-C345-B199-BBDA073311B8}"/>
              </a:ext>
            </a:extLst>
          </p:cNvPr>
          <p:cNvSpPr/>
          <p:nvPr/>
        </p:nvSpPr>
        <p:spPr>
          <a:xfrm>
            <a:off x="7708900" y="6743700"/>
            <a:ext cx="1435100" cy="126816"/>
          </a:xfrm>
          <a:prstGeom prst="rect">
            <a:avLst/>
          </a:prstGeom>
          <a:solidFill>
            <a:srgbClr val="FE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pic>
        <p:nvPicPr>
          <p:cNvPr id="14" name="Picture 13">
            <a:extLst>
              <a:ext uri="{FF2B5EF4-FFF2-40B4-BE49-F238E27FC236}">
                <a16:creationId xmlns:a16="http://schemas.microsoft.com/office/drawing/2014/main" id="{90BFB058-231D-1F4B-BDFB-EA99BDE4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33" y="6306297"/>
            <a:ext cx="1145071" cy="245372"/>
          </a:xfrm>
          <a:prstGeom prst="rect">
            <a:avLst/>
          </a:prstGeom>
        </p:spPr>
      </p:pic>
      <p:sp>
        <p:nvSpPr>
          <p:cNvPr id="15" name="Thank you to...">
            <a:extLst>
              <a:ext uri="{FF2B5EF4-FFF2-40B4-BE49-F238E27FC236}">
                <a16:creationId xmlns:a16="http://schemas.microsoft.com/office/drawing/2014/main" id="{E5569728-CCFD-2443-B44E-EB6E849D1917}"/>
              </a:ext>
            </a:extLst>
          </p:cNvPr>
          <p:cNvSpPr txBox="1">
            <a:spLocks/>
          </p:cNvSpPr>
          <p:nvPr/>
        </p:nvSpPr>
        <p:spPr>
          <a:xfrm>
            <a:off x="1501204" y="583327"/>
            <a:ext cx="6207695" cy="118899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sz="3400" b="1" kern="1200" spc="-50" dirty="0">
                <a:solidFill>
                  <a:srgbClr val="F7A400"/>
                </a:solidFill>
                <a:latin typeface="Chivo" pitchFamily="2" charset="77"/>
              </a:rPr>
              <a:t>Articulating Opportunities</a:t>
            </a:r>
          </a:p>
          <a:p>
            <a:pPr hangingPunct="1"/>
            <a:r>
              <a:rPr lang="en-US" sz="3400" b="1" kern="1200" spc="-100" dirty="0">
                <a:solidFill>
                  <a:srgbClr val="FEC900"/>
                </a:solidFill>
                <a:latin typeface="Chivo" pitchFamily="2" charset="77"/>
              </a:rPr>
              <a:t>Why Not Start with a Question?</a:t>
            </a:r>
          </a:p>
        </p:txBody>
      </p:sp>
      <p:sp>
        <p:nvSpPr>
          <p:cNvPr id="11" name="Thank you to...">
            <a:extLst>
              <a:ext uri="{FF2B5EF4-FFF2-40B4-BE49-F238E27FC236}">
                <a16:creationId xmlns:a16="http://schemas.microsoft.com/office/drawing/2014/main" id="{A925D50A-9FF8-7F44-A6AF-DF647A37767D}"/>
              </a:ext>
            </a:extLst>
          </p:cNvPr>
          <p:cNvSpPr txBox="1">
            <a:spLocks/>
          </p:cNvSpPr>
          <p:nvPr/>
        </p:nvSpPr>
        <p:spPr>
          <a:xfrm>
            <a:off x="1501204" y="2833663"/>
            <a:ext cx="6471221" cy="100136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lnSpc>
                <a:spcPts val="6200"/>
              </a:lnSpc>
            </a:pPr>
            <a:r>
              <a:rPr lang="en-US" sz="6000" b="1" kern="1200" spc="-100" dirty="0">
                <a:solidFill>
                  <a:prstClr val="white"/>
                </a:solidFill>
                <a:latin typeface="Chivo Black" pitchFamily="2" charset="77"/>
              </a:rPr>
              <a:t>How might we…?</a:t>
            </a:r>
          </a:p>
        </p:txBody>
      </p:sp>
      <p:sp>
        <p:nvSpPr>
          <p:cNvPr id="12" name="Please tell us:…">
            <a:extLst>
              <a:ext uri="{FF2B5EF4-FFF2-40B4-BE49-F238E27FC236}">
                <a16:creationId xmlns:a16="http://schemas.microsoft.com/office/drawing/2014/main" id="{A02D3A65-53F2-0148-BCE2-B9038F740415}"/>
              </a:ext>
            </a:extLst>
          </p:cNvPr>
          <p:cNvSpPr txBox="1">
            <a:spLocks/>
          </p:cNvSpPr>
          <p:nvPr/>
        </p:nvSpPr>
        <p:spPr>
          <a:xfrm>
            <a:off x="1501205" y="2048377"/>
            <a:ext cx="6207694" cy="50951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hangingPunct="1">
              <a:lnSpc>
                <a:spcPct val="100000"/>
              </a:lnSpc>
            </a:pPr>
            <a:r>
              <a:rPr lang="en-US" sz="2400" kern="1200" dirty="0">
                <a:solidFill>
                  <a:srgbClr val="0192AC"/>
                </a:solidFill>
                <a:latin typeface="Chivo" charset="0"/>
                <a:ea typeface="Chivo" charset="0"/>
                <a:cs typeface="Chivo" charset="0"/>
              </a:rPr>
              <a:t>Just three little words:</a:t>
            </a:r>
          </a:p>
        </p:txBody>
      </p:sp>
      <p:grpSp>
        <p:nvGrpSpPr>
          <p:cNvPr id="4" name="Group 3">
            <a:extLst>
              <a:ext uri="{FF2B5EF4-FFF2-40B4-BE49-F238E27FC236}">
                <a16:creationId xmlns:a16="http://schemas.microsoft.com/office/drawing/2014/main" id="{46F526F5-A036-5D41-B7E6-37807AD74108}"/>
              </a:ext>
            </a:extLst>
          </p:cNvPr>
          <p:cNvGrpSpPr/>
          <p:nvPr/>
        </p:nvGrpSpPr>
        <p:grpSpPr>
          <a:xfrm>
            <a:off x="1343902" y="3807516"/>
            <a:ext cx="1968825" cy="1802221"/>
            <a:chOff x="1358416" y="3502715"/>
            <a:chExt cx="1968825" cy="1802221"/>
          </a:xfrm>
        </p:grpSpPr>
        <p:grpSp>
          <p:nvGrpSpPr>
            <p:cNvPr id="13" name="Group 12">
              <a:extLst>
                <a:ext uri="{FF2B5EF4-FFF2-40B4-BE49-F238E27FC236}">
                  <a16:creationId xmlns:a16="http://schemas.microsoft.com/office/drawing/2014/main" id="{EC12037B-EE82-4C40-A18D-D67214BA4887}"/>
                </a:ext>
              </a:extLst>
            </p:cNvPr>
            <p:cNvGrpSpPr/>
            <p:nvPr/>
          </p:nvGrpSpPr>
          <p:grpSpPr>
            <a:xfrm rot="16200000">
              <a:off x="1946147" y="3758627"/>
              <a:ext cx="793367" cy="281544"/>
              <a:chOff x="4064000" y="3372519"/>
              <a:chExt cx="793367" cy="281544"/>
            </a:xfrm>
          </p:grpSpPr>
          <p:cxnSp>
            <p:nvCxnSpPr>
              <p:cNvPr id="18" name="Straight Connector 17">
                <a:extLst>
                  <a:ext uri="{FF2B5EF4-FFF2-40B4-BE49-F238E27FC236}">
                    <a16:creationId xmlns:a16="http://schemas.microsoft.com/office/drawing/2014/main" id="{666D8B4F-A14E-A44E-A626-1753B104E6CD}"/>
                  </a:ext>
                </a:extLst>
              </p:cNvPr>
              <p:cNvCxnSpPr>
                <a:cxnSpLocks/>
              </p:cNvCxnSpPr>
              <p:nvPr/>
            </p:nvCxnSpPr>
            <p:spPr>
              <a:xfrm>
                <a:off x="4064000" y="3513290"/>
                <a:ext cx="459095" cy="0"/>
              </a:xfrm>
              <a:prstGeom prst="line">
                <a:avLst/>
              </a:prstGeom>
              <a:ln w="38100" cap="rnd">
                <a:solidFill>
                  <a:srgbClr val="FEC900"/>
                </a:solidFill>
              </a:ln>
            </p:spPr>
            <p:style>
              <a:lnRef idx="1">
                <a:schemeClr val="accent1"/>
              </a:lnRef>
              <a:fillRef idx="0">
                <a:schemeClr val="accent1"/>
              </a:fillRef>
              <a:effectRef idx="0">
                <a:schemeClr val="accent1"/>
              </a:effectRef>
              <a:fontRef idx="minor">
                <a:schemeClr val="tx1"/>
              </a:fontRef>
            </p:style>
          </p:cxnSp>
          <p:sp>
            <p:nvSpPr>
              <p:cNvPr id="19" name="Triangle 18">
                <a:extLst>
                  <a:ext uri="{FF2B5EF4-FFF2-40B4-BE49-F238E27FC236}">
                    <a16:creationId xmlns:a16="http://schemas.microsoft.com/office/drawing/2014/main" id="{2458E1C5-4658-F04C-905B-9E91654C2EFB}"/>
                  </a:ext>
                </a:extLst>
              </p:cNvPr>
              <p:cNvSpPr/>
              <p:nvPr/>
            </p:nvSpPr>
            <p:spPr>
              <a:xfrm rot="16200000" flipH="1" flipV="1">
                <a:off x="4562626" y="3359321"/>
                <a:ext cx="281544" cy="307939"/>
              </a:xfrm>
              <a:prstGeom prst="triangle">
                <a:avLst/>
              </a:prstGeom>
              <a:noFill/>
              <a:ln w="38100">
                <a:solidFill>
                  <a:srgbClr val="FEC9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grpSp>
        <p:sp>
          <p:nvSpPr>
            <p:cNvPr id="29" name="Please tell us:…">
              <a:extLst>
                <a:ext uri="{FF2B5EF4-FFF2-40B4-BE49-F238E27FC236}">
                  <a16:creationId xmlns:a16="http://schemas.microsoft.com/office/drawing/2014/main" id="{07D7ED59-A313-F143-B7F5-BB58836C1C1D}"/>
                </a:ext>
              </a:extLst>
            </p:cNvPr>
            <p:cNvSpPr txBox="1">
              <a:spLocks/>
            </p:cNvSpPr>
            <p:nvPr/>
          </p:nvSpPr>
          <p:spPr>
            <a:xfrm>
              <a:off x="1358416" y="4392993"/>
              <a:ext cx="1968825" cy="91194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algn="ctr" hangingPunct="1">
                <a:lnSpc>
                  <a:spcPct val="100000"/>
                </a:lnSpc>
              </a:pPr>
              <a:r>
                <a:rPr lang="en-US" sz="2400" kern="1200" dirty="0">
                  <a:solidFill>
                    <a:srgbClr val="FEC900"/>
                  </a:solidFill>
                  <a:latin typeface="Chivo" charset="0"/>
                  <a:ea typeface="Chivo" charset="0"/>
                  <a:cs typeface="Chivo" charset="0"/>
                </a:rPr>
                <a:t>Action/goal oriented</a:t>
              </a:r>
            </a:p>
          </p:txBody>
        </p:sp>
      </p:grpSp>
    </p:spTree>
    <p:extLst>
      <p:ext uri="{BB962C8B-B14F-4D97-AF65-F5344CB8AC3E}">
        <p14:creationId xmlns:p14="http://schemas.microsoft.com/office/powerpoint/2010/main" val="240307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578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91FEAB9-B960-E641-9890-2297EE4D5523}"/>
              </a:ext>
            </a:extLst>
          </p:cNvPr>
          <p:cNvSpPr/>
          <p:nvPr/>
        </p:nvSpPr>
        <p:spPr>
          <a:xfrm>
            <a:off x="0" y="-30293"/>
            <a:ext cx="9144000" cy="568119"/>
          </a:xfrm>
          <a:prstGeom prst="rect">
            <a:avLst/>
          </a:prstGeom>
          <a:solidFill>
            <a:srgbClr val="019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17" name="Rectangle 16">
            <a:extLst>
              <a:ext uri="{FF2B5EF4-FFF2-40B4-BE49-F238E27FC236}">
                <a16:creationId xmlns:a16="http://schemas.microsoft.com/office/drawing/2014/main" id="{2522742D-71E4-6C4E-B2B4-83E83F415C8C}"/>
              </a:ext>
            </a:extLst>
          </p:cNvPr>
          <p:cNvSpPr/>
          <p:nvPr/>
        </p:nvSpPr>
        <p:spPr>
          <a:xfrm>
            <a:off x="0" y="537826"/>
            <a:ext cx="9144000" cy="550085"/>
          </a:xfrm>
          <a:prstGeom prst="rect">
            <a:avLst/>
          </a:prstGeom>
          <a:solidFill>
            <a:srgbClr val="0192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6" name="Rectangle 35">
            <a:extLst>
              <a:ext uri="{FF2B5EF4-FFF2-40B4-BE49-F238E27FC236}">
                <a16:creationId xmlns:a16="http://schemas.microsoft.com/office/drawing/2014/main" id="{59899CAA-C75A-864F-9349-70A3912625B1}"/>
              </a:ext>
            </a:extLst>
          </p:cNvPr>
          <p:cNvSpPr/>
          <p:nvPr/>
        </p:nvSpPr>
        <p:spPr>
          <a:xfrm>
            <a:off x="2547257" y="6743700"/>
            <a:ext cx="2112296" cy="126816"/>
          </a:xfrm>
          <a:prstGeom prst="rect">
            <a:avLst/>
          </a:prstGeom>
          <a:solidFill>
            <a:srgbClr val="019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7" name="Rectangle 36">
            <a:extLst>
              <a:ext uri="{FF2B5EF4-FFF2-40B4-BE49-F238E27FC236}">
                <a16:creationId xmlns:a16="http://schemas.microsoft.com/office/drawing/2014/main" id="{ADD0CD30-503C-5F42-ADBD-E0CF0873BB51}"/>
              </a:ext>
            </a:extLst>
          </p:cNvPr>
          <p:cNvSpPr/>
          <p:nvPr/>
        </p:nvSpPr>
        <p:spPr>
          <a:xfrm>
            <a:off x="4659552" y="6743700"/>
            <a:ext cx="2337785" cy="126816"/>
          </a:xfrm>
          <a:prstGeom prst="rect">
            <a:avLst/>
          </a:prstGeom>
          <a:solidFill>
            <a:srgbClr val="F28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8" name="Rectangle 37">
            <a:extLst>
              <a:ext uri="{FF2B5EF4-FFF2-40B4-BE49-F238E27FC236}">
                <a16:creationId xmlns:a16="http://schemas.microsoft.com/office/drawing/2014/main" id="{309E3C84-2317-814F-8DD9-E46EFA24EE88}"/>
              </a:ext>
            </a:extLst>
          </p:cNvPr>
          <p:cNvSpPr/>
          <p:nvPr/>
        </p:nvSpPr>
        <p:spPr>
          <a:xfrm>
            <a:off x="6997337" y="6743700"/>
            <a:ext cx="711563" cy="126816"/>
          </a:xfrm>
          <a:prstGeom prst="rect">
            <a:avLst/>
          </a:prstGeom>
          <a:solidFill>
            <a:srgbClr val="F7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9" name="Rectangle 38">
            <a:extLst>
              <a:ext uri="{FF2B5EF4-FFF2-40B4-BE49-F238E27FC236}">
                <a16:creationId xmlns:a16="http://schemas.microsoft.com/office/drawing/2014/main" id="{2D9DA03D-9812-C345-B199-BBDA073311B8}"/>
              </a:ext>
            </a:extLst>
          </p:cNvPr>
          <p:cNvSpPr/>
          <p:nvPr/>
        </p:nvSpPr>
        <p:spPr>
          <a:xfrm>
            <a:off x="7708900" y="6743700"/>
            <a:ext cx="1435100" cy="126816"/>
          </a:xfrm>
          <a:prstGeom prst="rect">
            <a:avLst/>
          </a:prstGeom>
          <a:solidFill>
            <a:srgbClr val="FE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pic>
        <p:nvPicPr>
          <p:cNvPr id="14" name="Picture 13">
            <a:extLst>
              <a:ext uri="{FF2B5EF4-FFF2-40B4-BE49-F238E27FC236}">
                <a16:creationId xmlns:a16="http://schemas.microsoft.com/office/drawing/2014/main" id="{90BFB058-231D-1F4B-BDFB-EA99BDE4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33" y="6306297"/>
            <a:ext cx="1145071" cy="245372"/>
          </a:xfrm>
          <a:prstGeom prst="rect">
            <a:avLst/>
          </a:prstGeom>
        </p:spPr>
      </p:pic>
      <p:sp>
        <p:nvSpPr>
          <p:cNvPr id="15" name="Thank you to...">
            <a:extLst>
              <a:ext uri="{FF2B5EF4-FFF2-40B4-BE49-F238E27FC236}">
                <a16:creationId xmlns:a16="http://schemas.microsoft.com/office/drawing/2014/main" id="{E5569728-CCFD-2443-B44E-EB6E849D1917}"/>
              </a:ext>
            </a:extLst>
          </p:cNvPr>
          <p:cNvSpPr txBox="1">
            <a:spLocks/>
          </p:cNvSpPr>
          <p:nvPr/>
        </p:nvSpPr>
        <p:spPr>
          <a:xfrm>
            <a:off x="1501204" y="583327"/>
            <a:ext cx="6207695" cy="118899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sz="3400" b="1" kern="1200" spc="-50" dirty="0">
                <a:solidFill>
                  <a:srgbClr val="F7A400"/>
                </a:solidFill>
                <a:latin typeface="Chivo" pitchFamily="2" charset="77"/>
              </a:rPr>
              <a:t>Articulating Opportunities</a:t>
            </a:r>
          </a:p>
          <a:p>
            <a:pPr hangingPunct="1"/>
            <a:r>
              <a:rPr lang="en-US" sz="3400" b="1" kern="1200" spc="-100" dirty="0">
                <a:solidFill>
                  <a:srgbClr val="FEC900"/>
                </a:solidFill>
                <a:latin typeface="Chivo" pitchFamily="2" charset="77"/>
              </a:rPr>
              <a:t>Why Not Start with a Question?</a:t>
            </a:r>
          </a:p>
        </p:txBody>
      </p:sp>
      <p:sp>
        <p:nvSpPr>
          <p:cNvPr id="11" name="Thank you to...">
            <a:extLst>
              <a:ext uri="{FF2B5EF4-FFF2-40B4-BE49-F238E27FC236}">
                <a16:creationId xmlns:a16="http://schemas.microsoft.com/office/drawing/2014/main" id="{A925D50A-9FF8-7F44-A6AF-DF647A37767D}"/>
              </a:ext>
            </a:extLst>
          </p:cNvPr>
          <p:cNvSpPr txBox="1">
            <a:spLocks/>
          </p:cNvSpPr>
          <p:nvPr/>
        </p:nvSpPr>
        <p:spPr>
          <a:xfrm>
            <a:off x="1501204" y="2833663"/>
            <a:ext cx="6471221" cy="100136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lnSpc>
                <a:spcPts val="6200"/>
              </a:lnSpc>
            </a:pPr>
            <a:r>
              <a:rPr lang="en-US" sz="6000" b="1" kern="1200" spc="-100" dirty="0">
                <a:solidFill>
                  <a:prstClr val="white"/>
                </a:solidFill>
                <a:latin typeface="Chivo Black" pitchFamily="2" charset="77"/>
              </a:rPr>
              <a:t>How might we…?</a:t>
            </a:r>
          </a:p>
        </p:txBody>
      </p:sp>
      <p:sp>
        <p:nvSpPr>
          <p:cNvPr id="12" name="Please tell us:…">
            <a:extLst>
              <a:ext uri="{FF2B5EF4-FFF2-40B4-BE49-F238E27FC236}">
                <a16:creationId xmlns:a16="http://schemas.microsoft.com/office/drawing/2014/main" id="{A02D3A65-53F2-0148-BCE2-B9038F740415}"/>
              </a:ext>
            </a:extLst>
          </p:cNvPr>
          <p:cNvSpPr txBox="1">
            <a:spLocks/>
          </p:cNvSpPr>
          <p:nvPr/>
        </p:nvSpPr>
        <p:spPr>
          <a:xfrm>
            <a:off x="1501205" y="2048377"/>
            <a:ext cx="6207694" cy="50951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hangingPunct="1">
              <a:lnSpc>
                <a:spcPct val="100000"/>
              </a:lnSpc>
            </a:pPr>
            <a:r>
              <a:rPr lang="en-US" sz="2400" kern="1200" dirty="0">
                <a:solidFill>
                  <a:srgbClr val="0192AC"/>
                </a:solidFill>
                <a:latin typeface="Chivo" charset="0"/>
                <a:ea typeface="Chivo" charset="0"/>
                <a:cs typeface="Chivo" charset="0"/>
              </a:rPr>
              <a:t>Just three little words:</a:t>
            </a:r>
          </a:p>
        </p:txBody>
      </p:sp>
      <p:grpSp>
        <p:nvGrpSpPr>
          <p:cNvPr id="3" name="Group 2">
            <a:extLst>
              <a:ext uri="{FF2B5EF4-FFF2-40B4-BE49-F238E27FC236}">
                <a16:creationId xmlns:a16="http://schemas.microsoft.com/office/drawing/2014/main" id="{8D299FF0-BA19-9C43-9C51-9B98EFDF951F}"/>
              </a:ext>
            </a:extLst>
          </p:cNvPr>
          <p:cNvGrpSpPr/>
          <p:nvPr/>
        </p:nvGrpSpPr>
        <p:grpSpPr>
          <a:xfrm>
            <a:off x="3399655" y="3807516"/>
            <a:ext cx="1968825" cy="1802221"/>
            <a:chOff x="3435091" y="3502715"/>
            <a:chExt cx="1968825" cy="1802221"/>
          </a:xfrm>
        </p:grpSpPr>
        <p:grpSp>
          <p:nvGrpSpPr>
            <p:cNvPr id="20" name="Group 19">
              <a:extLst>
                <a:ext uri="{FF2B5EF4-FFF2-40B4-BE49-F238E27FC236}">
                  <a16:creationId xmlns:a16="http://schemas.microsoft.com/office/drawing/2014/main" id="{F6DAA91F-A43C-7B42-B10C-457195024C72}"/>
                </a:ext>
              </a:extLst>
            </p:cNvPr>
            <p:cNvGrpSpPr/>
            <p:nvPr/>
          </p:nvGrpSpPr>
          <p:grpSpPr>
            <a:xfrm rot="16200000">
              <a:off x="4022822" y="3758627"/>
              <a:ext cx="793367" cy="281544"/>
              <a:chOff x="4064000" y="3372519"/>
              <a:chExt cx="793367" cy="281544"/>
            </a:xfrm>
          </p:grpSpPr>
          <p:cxnSp>
            <p:nvCxnSpPr>
              <p:cNvPr id="21" name="Straight Connector 20">
                <a:extLst>
                  <a:ext uri="{FF2B5EF4-FFF2-40B4-BE49-F238E27FC236}">
                    <a16:creationId xmlns:a16="http://schemas.microsoft.com/office/drawing/2014/main" id="{26757B87-91EC-F447-B307-1DEEEC7AC603}"/>
                  </a:ext>
                </a:extLst>
              </p:cNvPr>
              <p:cNvCxnSpPr>
                <a:cxnSpLocks/>
              </p:cNvCxnSpPr>
              <p:nvPr/>
            </p:nvCxnSpPr>
            <p:spPr>
              <a:xfrm>
                <a:off x="4064000" y="3513290"/>
                <a:ext cx="459095" cy="0"/>
              </a:xfrm>
              <a:prstGeom prst="line">
                <a:avLst/>
              </a:prstGeom>
              <a:ln w="38100" cap="rnd">
                <a:solidFill>
                  <a:srgbClr val="FEC900"/>
                </a:solidFill>
              </a:ln>
            </p:spPr>
            <p:style>
              <a:lnRef idx="1">
                <a:schemeClr val="accent1"/>
              </a:lnRef>
              <a:fillRef idx="0">
                <a:schemeClr val="accent1"/>
              </a:fillRef>
              <a:effectRef idx="0">
                <a:schemeClr val="accent1"/>
              </a:effectRef>
              <a:fontRef idx="minor">
                <a:schemeClr val="tx1"/>
              </a:fontRef>
            </p:style>
          </p:cxnSp>
          <p:sp>
            <p:nvSpPr>
              <p:cNvPr id="22" name="Triangle 21">
                <a:extLst>
                  <a:ext uri="{FF2B5EF4-FFF2-40B4-BE49-F238E27FC236}">
                    <a16:creationId xmlns:a16="http://schemas.microsoft.com/office/drawing/2014/main" id="{C8A9A22F-A144-6B47-A7BF-E5A641BCCC62}"/>
                  </a:ext>
                </a:extLst>
              </p:cNvPr>
              <p:cNvSpPr/>
              <p:nvPr/>
            </p:nvSpPr>
            <p:spPr>
              <a:xfrm rot="16200000" flipH="1" flipV="1">
                <a:off x="4562626" y="3359321"/>
                <a:ext cx="281544" cy="307939"/>
              </a:xfrm>
              <a:prstGeom prst="triangle">
                <a:avLst/>
              </a:prstGeom>
              <a:noFill/>
              <a:ln w="38100">
                <a:solidFill>
                  <a:srgbClr val="FEC9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grpSp>
        <p:sp>
          <p:nvSpPr>
            <p:cNvPr id="27" name="Please tell us:…">
              <a:extLst>
                <a:ext uri="{FF2B5EF4-FFF2-40B4-BE49-F238E27FC236}">
                  <a16:creationId xmlns:a16="http://schemas.microsoft.com/office/drawing/2014/main" id="{7CF42368-F99C-5341-BA8B-51580AD6A9B7}"/>
                </a:ext>
              </a:extLst>
            </p:cNvPr>
            <p:cNvSpPr txBox="1">
              <a:spLocks/>
            </p:cNvSpPr>
            <p:nvPr/>
          </p:nvSpPr>
          <p:spPr>
            <a:xfrm>
              <a:off x="3435091" y="4392993"/>
              <a:ext cx="1968825" cy="91194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algn="ctr" hangingPunct="1">
                <a:lnSpc>
                  <a:spcPct val="100000"/>
                </a:lnSpc>
              </a:pPr>
              <a:r>
                <a:rPr lang="en-US" sz="2400" kern="1200" dirty="0">
                  <a:solidFill>
                    <a:srgbClr val="FEC900"/>
                  </a:solidFill>
                  <a:latin typeface="Chivo" charset="0"/>
                  <a:ea typeface="Chivo" charset="0"/>
                  <a:cs typeface="Chivo" charset="0"/>
                </a:rPr>
                <a:t>Open-ended potential</a:t>
              </a:r>
            </a:p>
          </p:txBody>
        </p:sp>
      </p:grpSp>
      <p:grpSp>
        <p:nvGrpSpPr>
          <p:cNvPr id="5" name="Group 4">
            <a:extLst>
              <a:ext uri="{FF2B5EF4-FFF2-40B4-BE49-F238E27FC236}">
                <a16:creationId xmlns:a16="http://schemas.microsoft.com/office/drawing/2014/main" id="{9659176A-09E0-944B-B4A5-3FA6CBA195A2}"/>
              </a:ext>
            </a:extLst>
          </p:cNvPr>
          <p:cNvGrpSpPr/>
          <p:nvPr/>
        </p:nvGrpSpPr>
        <p:grpSpPr>
          <a:xfrm>
            <a:off x="1343902" y="3807516"/>
            <a:ext cx="1968825" cy="1802221"/>
            <a:chOff x="1343902" y="3807516"/>
            <a:chExt cx="1968825" cy="1802221"/>
          </a:xfrm>
        </p:grpSpPr>
        <p:grpSp>
          <p:nvGrpSpPr>
            <p:cNvPr id="13" name="Group 12">
              <a:extLst>
                <a:ext uri="{FF2B5EF4-FFF2-40B4-BE49-F238E27FC236}">
                  <a16:creationId xmlns:a16="http://schemas.microsoft.com/office/drawing/2014/main" id="{EC12037B-EE82-4C40-A18D-D67214BA4887}"/>
                </a:ext>
              </a:extLst>
            </p:cNvPr>
            <p:cNvGrpSpPr/>
            <p:nvPr/>
          </p:nvGrpSpPr>
          <p:grpSpPr>
            <a:xfrm rot="16200000">
              <a:off x="1931633" y="4063428"/>
              <a:ext cx="793367" cy="281544"/>
              <a:chOff x="4064000" y="3372519"/>
              <a:chExt cx="793367" cy="281544"/>
            </a:xfrm>
          </p:grpSpPr>
          <p:cxnSp>
            <p:nvCxnSpPr>
              <p:cNvPr id="18" name="Straight Connector 17">
                <a:extLst>
                  <a:ext uri="{FF2B5EF4-FFF2-40B4-BE49-F238E27FC236}">
                    <a16:creationId xmlns:a16="http://schemas.microsoft.com/office/drawing/2014/main" id="{666D8B4F-A14E-A44E-A626-1753B104E6CD}"/>
                  </a:ext>
                </a:extLst>
              </p:cNvPr>
              <p:cNvCxnSpPr>
                <a:cxnSpLocks/>
              </p:cNvCxnSpPr>
              <p:nvPr/>
            </p:nvCxnSpPr>
            <p:spPr>
              <a:xfrm>
                <a:off x="4064000" y="3513290"/>
                <a:ext cx="459095" cy="0"/>
              </a:xfrm>
              <a:prstGeom prst="line">
                <a:avLst/>
              </a:prstGeom>
              <a:ln w="38100" cap="rnd">
                <a:solidFill>
                  <a:srgbClr val="F28146"/>
                </a:solidFill>
              </a:ln>
            </p:spPr>
            <p:style>
              <a:lnRef idx="1">
                <a:schemeClr val="accent1"/>
              </a:lnRef>
              <a:fillRef idx="0">
                <a:schemeClr val="accent1"/>
              </a:fillRef>
              <a:effectRef idx="0">
                <a:schemeClr val="accent1"/>
              </a:effectRef>
              <a:fontRef idx="minor">
                <a:schemeClr val="tx1"/>
              </a:fontRef>
            </p:style>
          </p:cxnSp>
          <p:sp>
            <p:nvSpPr>
              <p:cNvPr id="19" name="Triangle 18">
                <a:extLst>
                  <a:ext uri="{FF2B5EF4-FFF2-40B4-BE49-F238E27FC236}">
                    <a16:creationId xmlns:a16="http://schemas.microsoft.com/office/drawing/2014/main" id="{2458E1C5-4658-F04C-905B-9E91654C2EFB}"/>
                  </a:ext>
                </a:extLst>
              </p:cNvPr>
              <p:cNvSpPr/>
              <p:nvPr/>
            </p:nvSpPr>
            <p:spPr>
              <a:xfrm rot="16200000" flipH="1" flipV="1">
                <a:off x="4562626" y="3359321"/>
                <a:ext cx="281544" cy="307939"/>
              </a:xfrm>
              <a:prstGeom prst="triangle">
                <a:avLst/>
              </a:prstGeom>
              <a:noFill/>
              <a:ln w="38100">
                <a:solidFill>
                  <a:srgbClr val="F2814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srgbClr val="F28146"/>
                  </a:solidFill>
                </a:endParaRPr>
              </a:p>
            </p:txBody>
          </p:sp>
        </p:grpSp>
        <p:sp>
          <p:nvSpPr>
            <p:cNvPr id="29" name="Please tell us:…">
              <a:extLst>
                <a:ext uri="{FF2B5EF4-FFF2-40B4-BE49-F238E27FC236}">
                  <a16:creationId xmlns:a16="http://schemas.microsoft.com/office/drawing/2014/main" id="{07D7ED59-A313-F143-B7F5-BB58836C1C1D}"/>
                </a:ext>
              </a:extLst>
            </p:cNvPr>
            <p:cNvSpPr txBox="1">
              <a:spLocks/>
            </p:cNvSpPr>
            <p:nvPr/>
          </p:nvSpPr>
          <p:spPr>
            <a:xfrm>
              <a:off x="1343902" y="4697794"/>
              <a:ext cx="1968825" cy="91194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algn="ctr" hangingPunct="1">
                <a:lnSpc>
                  <a:spcPct val="100000"/>
                </a:lnSpc>
              </a:pPr>
              <a:r>
                <a:rPr lang="en-US" sz="2400" kern="1200" dirty="0">
                  <a:solidFill>
                    <a:srgbClr val="F28146"/>
                  </a:solidFill>
                  <a:latin typeface="Chivo" charset="0"/>
                  <a:ea typeface="Chivo" charset="0"/>
                  <a:cs typeface="Chivo" charset="0"/>
                </a:rPr>
                <a:t>Action/goal oriented</a:t>
              </a:r>
            </a:p>
          </p:txBody>
        </p:sp>
      </p:grpSp>
    </p:spTree>
    <p:extLst>
      <p:ext uri="{BB962C8B-B14F-4D97-AF65-F5344CB8AC3E}">
        <p14:creationId xmlns:p14="http://schemas.microsoft.com/office/powerpoint/2010/main" val="3598834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5789"/>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91FEAB9-B960-E641-9890-2297EE4D5523}"/>
              </a:ext>
            </a:extLst>
          </p:cNvPr>
          <p:cNvSpPr/>
          <p:nvPr/>
        </p:nvSpPr>
        <p:spPr>
          <a:xfrm>
            <a:off x="0" y="-30293"/>
            <a:ext cx="9144000" cy="568119"/>
          </a:xfrm>
          <a:prstGeom prst="rect">
            <a:avLst/>
          </a:prstGeom>
          <a:solidFill>
            <a:srgbClr val="019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17" name="Rectangle 16">
            <a:extLst>
              <a:ext uri="{FF2B5EF4-FFF2-40B4-BE49-F238E27FC236}">
                <a16:creationId xmlns:a16="http://schemas.microsoft.com/office/drawing/2014/main" id="{2522742D-71E4-6C4E-B2B4-83E83F415C8C}"/>
              </a:ext>
            </a:extLst>
          </p:cNvPr>
          <p:cNvSpPr/>
          <p:nvPr/>
        </p:nvSpPr>
        <p:spPr>
          <a:xfrm>
            <a:off x="0" y="537826"/>
            <a:ext cx="9144000" cy="550085"/>
          </a:xfrm>
          <a:prstGeom prst="rect">
            <a:avLst/>
          </a:prstGeom>
          <a:solidFill>
            <a:srgbClr val="0192A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6" name="Rectangle 35">
            <a:extLst>
              <a:ext uri="{FF2B5EF4-FFF2-40B4-BE49-F238E27FC236}">
                <a16:creationId xmlns:a16="http://schemas.microsoft.com/office/drawing/2014/main" id="{59899CAA-C75A-864F-9349-70A3912625B1}"/>
              </a:ext>
            </a:extLst>
          </p:cNvPr>
          <p:cNvSpPr/>
          <p:nvPr/>
        </p:nvSpPr>
        <p:spPr>
          <a:xfrm>
            <a:off x="2547257" y="6743700"/>
            <a:ext cx="2112296" cy="126816"/>
          </a:xfrm>
          <a:prstGeom prst="rect">
            <a:avLst/>
          </a:prstGeom>
          <a:solidFill>
            <a:srgbClr val="019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7" name="Rectangle 36">
            <a:extLst>
              <a:ext uri="{FF2B5EF4-FFF2-40B4-BE49-F238E27FC236}">
                <a16:creationId xmlns:a16="http://schemas.microsoft.com/office/drawing/2014/main" id="{ADD0CD30-503C-5F42-ADBD-E0CF0873BB51}"/>
              </a:ext>
            </a:extLst>
          </p:cNvPr>
          <p:cNvSpPr/>
          <p:nvPr/>
        </p:nvSpPr>
        <p:spPr>
          <a:xfrm>
            <a:off x="4659552" y="6743700"/>
            <a:ext cx="2337785" cy="126816"/>
          </a:xfrm>
          <a:prstGeom prst="rect">
            <a:avLst/>
          </a:prstGeom>
          <a:solidFill>
            <a:srgbClr val="F281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8" name="Rectangle 37">
            <a:extLst>
              <a:ext uri="{FF2B5EF4-FFF2-40B4-BE49-F238E27FC236}">
                <a16:creationId xmlns:a16="http://schemas.microsoft.com/office/drawing/2014/main" id="{309E3C84-2317-814F-8DD9-E46EFA24EE88}"/>
              </a:ext>
            </a:extLst>
          </p:cNvPr>
          <p:cNvSpPr/>
          <p:nvPr/>
        </p:nvSpPr>
        <p:spPr>
          <a:xfrm>
            <a:off x="6997337" y="6743700"/>
            <a:ext cx="711563" cy="126816"/>
          </a:xfrm>
          <a:prstGeom prst="rect">
            <a:avLst/>
          </a:prstGeom>
          <a:solidFill>
            <a:srgbClr val="F7A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sp>
        <p:nvSpPr>
          <p:cNvPr id="39" name="Rectangle 38">
            <a:extLst>
              <a:ext uri="{FF2B5EF4-FFF2-40B4-BE49-F238E27FC236}">
                <a16:creationId xmlns:a16="http://schemas.microsoft.com/office/drawing/2014/main" id="{2D9DA03D-9812-C345-B199-BBDA073311B8}"/>
              </a:ext>
            </a:extLst>
          </p:cNvPr>
          <p:cNvSpPr/>
          <p:nvPr/>
        </p:nvSpPr>
        <p:spPr>
          <a:xfrm>
            <a:off x="7708900" y="6743700"/>
            <a:ext cx="1435100" cy="126816"/>
          </a:xfrm>
          <a:prstGeom prst="rect">
            <a:avLst/>
          </a:prstGeom>
          <a:solidFill>
            <a:srgbClr val="FE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pic>
        <p:nvPicPr>
          <p:cNvPr id="14" name="Picture 13">
            <a:extLst>
              <a:ext uri="{FF2B5EF4-FFF2-40B4-BE49-F238E27FC236}">
                <a16:creationId xmlns:a16="http://schemas.microsoft.com/office/drawing/2014/main" id="{90BFB058-231D-1F4B-BDFB-EA99BDE4B0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133" y="6306297"/>
            <a:ext cx="1145071" cy="245372"/>
          </a:xfrm>
          <a:prstGeom prst="rect">
            <a:avLst/>
          </a:prstGeom>
        </p:spPr>
      </p:pic>
      <p:sp>
        <p:nvSpPr>
          <p:cNvPr id="15" name="Thank you to...">
            <a:extLst>
              <a:ext uri="{FF2B5EF4-FFF2-40B4-BE49-F238E27FC236}">
                <a16:creationId xmlns:a16="http://schemas.microsoft.com/office/drawing/2014/main" id="{E5569728-CCFD-2443-B44E-EB6E849D1917}"/>
              </a:ext>
            </a:extLst>
          </p:cNvPr>
          <p:cNvSpPr txBox="1">
            <a:spLocks/>
          </p:cNvSpPr>
          <p:nvPr/>
        </p:nvSpPr>
        <p:spPr>
          <a:xfrm>
            <a:off x="1501204" y="583327"/>
            <a:ext cx="6207695" cy="118899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r>
              <a:rPr lang="en-US" sz="3400" b="1" kern="1200" spc="-50" dirty="0">
                <a:solidFill>
                  <a:srgbClr val="F7A400"/>
                </a:solidFill>
                <a:latin typeface="Chivo" pitchFamily="2" charset="77"/>
              </a:rPr>
              <a:t>Articulating Opportunities</a:t>
            </a:r>
          </a:p>
          <a:p>
            <a:pPr hangingPunct="1"/>
            <a:r>
              <a:rPr lang="en-US" sz="3400" b="1" kern="1200" spc="-100" dirty="0">
                <a:solidFill>
                  <a:srgbClr val="FEC900"/>
                </a:solidFill>
                <a:latin typeface="Chivo" pitchFamily="2" charset="77"/>
              </a:rPr>
              <a:t>Why Not Start with a Question?</a:t>
            </a:r>
          </a:p>
        </p:txBody>
      </p:sp>
      <p:sp>
        <p:nvSpPr>
          <p:cNvPr id="11" name="Thank you to...">
            <a:extLst>
              <a:ext uri="{FF2B5EF4-FFF2-40B4-BE49-F238E27FC236}">
                <a16:creationId xmlns:a16="http://schemas.microsoft.com/office/drawing/2014/main" id="{A925D50A-9FF8-7F44-A6AF-DF647A37767D}"/>
              </a:ext>
            </a:extLst>
          </p:cNvPr>
          <p:cNvSpPr txBox="1">
            <a:spLocks/>
          </p:cNvSpPr>
          <p:nvPr/>
        </p:nvSpPr>
        <p:spPr>
          <a:xfrm>
            <a:off x="1501204" y="2833663"/>
            <a:ext cx="6471221" cy="100136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00000"/>
              </a:lnSpc>
              <a:spcBef>
                <a:spcPts val="0"/>
              </a:spcBef>
              <a:spcAft>
                <a:spcPts val="0"/>
              </a:spcAft>
              <a:buClrTx/>
              <a:buSzTx/>
              <a:buFontTx/>
              <a:buNone/>
              <a:tabLst/>
              <a:defRPr sz="3600" b="0" i="0" u="none" strike="noStrike" cap="none" spc="0" baseline="0">
                <a:ln>
                  <a:noFill/>
                </a:ln>
                <a:solidFill>
                  <a:srgbClr val="FFFFFF"/>
                </a:solidFill>
                <a:uFillTx/>
                <a:latin typeface="+mn-lt"/>
                <a:ea typeface="+mn-ea"/>
                <a:cs typeface="+mn-cs"/>
                <a:sym typeface="Chivo Bold"/>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hangingPunct="1">
              <a:lnSpc>
                <a:spcPts val="6200"/>
              </a:lnSpc>
            </a:pPr>
            <a:r>
              <a:rPr lang="en-US" sz="6000" b="1" kern="1200" spc="-100" dirty="0">
                <a:solidFill>
                  <a:prstClr val="white"/>
                </a:solidFill>
                <a:latin typeface="Chivo Black" pitchFamily="2" charset="77"/>
              </a:rPr>
              <a:t>How might we…?</a:t>
            </a:r>
          </a:p>
        </p:txBody>
      </p:sp>
      <p:sp>
        <p:nvSpPr>
          <p:cNvPr id="12" name="Please tell us:…">
            <a:extLst>
              <a:ext uri="{FF2B5EF4-FFF2-40B4-BE49-F238E27FC236}">
                <a16:creationId xmlns:a16="http://schemas.microsoft.com/office/drawing/2014/main" id="{A02D3A65-53F2-0148-BCE2-B9038F740415}"/>
              </a:ext>
            </a:extLst>
          </p:cNvPr>
          <p:cNvSpPr txBox="1">
            <a:spLocks/>
          </p:cNvSpPr>
          <p:nvPr/>
        </p:nvSpPr>
        <p:spPr>
          <a:xfrm>
            <a:off x="1501205" y="2048377"/>
            <a:ext cx="6207694" cy="50951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hangingPunct="1">
              <a:lnSpc>
                <a:spcPct val="100000"/>
              </a:lnSpc>
            </a:pPr>
            <a:r>
              <a:rPr lang="en-US" sz="2400" kern="1200" dirty="0">
                <a:solidFill>
                  <a:srgbClr val="0192AC"/>
                </a:solidFill>
                <a:latin typeface="Chivo" charset="0"/>
                <a:ea typeface="Chivo" charset="0"/>
                <a:cs typeface="Chivo" charset="0"/>
              </a:rPr>
              <a:t>Just three little words:</a:t>
            </a:r>
          </a:p>
        </p:txBody>
      </p:sp>
      <p:grpSp>
        <p:nvGrpSpPr>
          <p:cNvPr id="20" name="Group 19">
            <a:extLst>
              <a:ext uri="{FF2B5EF4-FFF2-40B4-BE49-F238E27FC236}">
                <a16:creationId xmlns:a16="http://schemas.microsoft.com/office/drawing/2014/main" id="{F6DAA91F-A43C-7B42-B10C-457195024C72}"/>
              </a:ext>
            </a:extLst>
          </p:cNvPr>
          <p:cNvGrpSpPr/>
          <p:nvPr/>
        </p:nvGrpSpPr>
        <p:grpSpPr>
          <a:xfrm rot="16200000">
            <a:off x="3987386" y="4063428"/>
            <a:ext cx="793367" cy="281544"/>
            <a:chOff x="4064000" y="3372519"/>
            <a:chExt cx="793367" cy="281544"/>
          </a:xfrm>
        </p:grpSpPr>
        <p:cxnSp>
          <p:nvCxnSpPr>
            <p:cNvPr id="21" name="Straight Connector 20">
              <a:extLst>
                <a:ext uri="{FF2B5EF4-FFF2-40B4-BE49-F238E27FC236}">
                  <a16:creationId xmlns:a16="http://schemas.microsoft.com/office/drawing/2014/main" id="{26757B87-91EC-F447-B307-1DEEEC7AC603}"/>
                </a:ext>
              </a:extLst>
            </p:cNvPr>
            <p:cNvCxnSpPr>
              <a:cxnSpLocks/>
            </p:cNvCxnSpPr>
            <p:nvPr/>
          </p:nvCxnSpPr>
          <p:spPr>
            <a:xfrm>
              <a:off x="4064000" y="3513290"/>
              <a:ext cx="459095" cy="0"/>
            </a:xfrm>
            <a:prstGeom prst="line">
              <a:avLst/>
            </a:prstGeom>
            <a:ln w="38100" cap="rnd">
              <a:solidFill>
                <a:srgbClr val="F28146"/>
              </a:solidFill>
            </a:ln>
          </p:spPr>
          <p:style>
            <a:lnRef idx="1">
              <a:schemeClr val="accent1"/>
            </a:lnRef>
            <a:fillRef idx="0">
              <a:schemeClr val="accent1"/>
            </a:fillRef>
            <a:effectRef idx="0">
              <a:schemeClr val="accent1"/>
            </a:effectRef>
            <a:fontRef idx="minor">
              <a:schemeClr val="tx1"/>
            </a:fontRef>
          </p:style>
        </p:cxnSp>
        <p:sp>
          <p:nvSpPr>
            <p:cNvPr id="22" name="Triangle 21">
              <a:extLst>
                <a:ext uri="{FF2B5EF4-FFF2-40B4-BE49-F238E27FC236}">
                  <a16:creationId xmlns:a16="http://schemas.microsoft.com/office/drawing/2014/main" id="{C8A9A22F-A144-6B47-A7BF-E5A641BCCC62}"/>
                </a:ext>
              </a:extLst>
            </p:cNvPr>
            <p:cNvSpPr/>
            <p:nvPr/>
          </p:nvSpPr>
          <p:spPr>
            <a:xfrm rot="16200000" flipH="1" flipV="1">
              <a:off x="4562626" y="3359321"/>
              <a:ext cx="281544" cy="307939"/>
            </a:xfrm>
            <a:prstGeom prst="triangle">
              <a:avLst/>
            </a:prstGeom>
            <a:noFill/>
            <a:ln w="38100">
              <a:solidFill>
                <a:srgbClr val="F2814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grpSp>
      <p:sp>
        <p:nvSpPr>
          <p:cNvPr id="27" name="Please tell us:…">
            <a:extLst>
              <a:ext uri="{FF2B5EF4-FFF2-40B4-BE49-F238E27FC236}">
                <a16:creationId xmlns:a16="http://schemas.microsoft.com/office/drawing/2014/main" id="{7CF42368-F99C-5341-BA8B-51580AD6A9B7}"/>
              </a:ext>
            </a:extLst>
          </p:cNvPr>
          <p:cNvSpPr txBox="1">
            <a:spLocks/>
          </p:cNvSpPr>
          <p:nvPr/>
        </p:nvSpPr>
        <p:spPr>
          <a:xfrm>
            <a:off x="3399655" y="4697794"/>
            <a:ext cx="1968825" cy="91194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algn="ctr" hangingPunct="1">
              <a:lnSpc>
                <a:spcPct val="100000"/>
              </a:lnSpc>
            </a:pPr>
            <a:r>
              <a:rPr lang="en-US" sz="2400" kern="1200" dirty="0">
                <a:solidFill>
                  <a:srgbClr val="F28146"/>
                </a:solidFill>
                <a:latin typeface="Chivo" charset="0"/>
                <a:ea typeface="Chivo" charset="0"/>
                <a:cs typeface="Chivo" charset="0"/>
              </a:rPr>
              <a:t>Open-ended potential</a:t>
            </a:r>
          </a:p>
        </p:txBody>
      </p:sp>
      <p:grpSp>
        <p:nvGrpSpPr>
          <p:cNvPr id="2" name="Group 1">
            <a:extLst>
              <a:ext uri="{FF2B5EF4-FFF2-40B4-BE49-F238E27FC236}">
                <a16:creationId xmlns:a16="http://schemas.microsoft.com/office/drawing/2014/main" id="{DA00F7AF-C9F9-AB47-9FB5-5896C84BC3B0}"/>
              </a:ext>
            </a:extLst>
          </p:cNvPr>
          <p:cNvGrpSpPr/>
          <p:nvPr/>
        </p:nvGrpSpPr>
        <p:grpSpPr>
          <a:xfrm>
            <a:off x="5455408" y="3790065"/>
            <a:ext cx="1968825" cy="1819672"/>
            <a:chOff x="5403915" y="3485264"/>
            <a:chExt cx="1968825" cy="1819672"/>
          </a:xfrm>
        </p:grpSpPr>
        <p:grpSp>
          <p:nvGrpSpPr>
            <p:cNvPr id="23" name="Group 22">
              <a:extLst>
                <a:ext uri="{FF2B5EF4-FFF2-40B4-BE49-F238E27FC236}">
                  <a16:creationId xmlns:a16="http://schemas.microsoft.com/office/drawing/2014/main" id="{3571CF41-D3D2-A34A-9E3F-A81417D5B897}"/>
                </a:ext>
              </a:extLst>
            </p:cNvPr>
            <p:cNvGrpSpPr/>
            <p:nvPr/>
          </p:nvGrpSpPr>
          <p:grpSpPr>
            <a:xfrm rot="16200000">
              <a:off x="5991644" y="3741176"/>
              <a:ext cx="793367" cy="281544"/>
              <a:chOff x="4064000" y="3372519"/>
              <a:chExt cx="793367" cy="281544"/>
            </a:xfrm>
          </p:grpSpPr>
          <p:cxnSp>
            <p:nvCxnSpPr>
              <p:cNvPr id="24" name="Straight Connector 23">
                <a:extLst>
                  <a:ext uri="{FF2B5EF4-FFF2-40B4-BE49-F238E27FC236}">
                    <a16:creationId xmlns:a16="http://schemas.microsoft.com/office/drawing/2014/main" id="{6AC6FA05-0CCD-0A47-B523-0CA6784AF7C2}"/>
                  </a:ext>
                </a:extLst>
              </p:cNvPr>
              <p:cNvCxnSpPr>
                <a:cxnSpLocks/>
              </p:cNvCxnSpPr>
              <p:nvPr/>
            </p:nvCxnSpPr>
            <p:spPr>
              <a:xfrm>
                <a:off x="4064000" y="3513290"/>
                <a:ext cx="459095" cy="0"/>
              </a:xfrm>
              <a:prstGeom prst="line">
                <a:avLst/>
              </a:prstGeom>
              <a:ln w="38100" cap="rnd">
                <a:solidFill>
                  <a:srgbClr val="FEC900"/>
                </a:solidFill>
              </a:ln>
            </p:spPr>
            <p:style>
              <a:lnRef idx="1">
                <a:schemeClr val="accent1"/>
              </a:lnRef>
              <a:fillRef idx="0">
                <a:schemeClr val="accent1"/>
              </a:fillRef>
              <a:effectRef idx="0">
                <a:schemeClr val="accent1"/>
              </a:effectRef>
              <a:fontRef idx="minor">
                <a:schemeClr val="tx1"/>
              </a:fontRef>
            </p:style>
          </p:cxnSp>
          <p:sp>
            <p:nvSpPr>
              <p:cNvPr id="25" name="Triangle 24">
                <a:extLst>
                  <a:ext uri="{FF2B5EF4-FFF2-40B4-BE49-F238E27FC236}">
                    <a16:creationId xmlns:a16="http://schemas.microsoft.com/office/drawing/2014/main" id="{755A4018-961E-F14B-B8A7-E22CB08A3A7C}"/>
                  </a:ext>
                </a:extLst>
              </p:cNvPr>
              <p:cNvSpPr/>
              <p:nvPr/>
            </p:nvSpPr>
            <p:spPr>
              <a:xfrm rot="16200000" flipH="1" flipV="1">
                <a:off x="4562626" y="3359321"/>
                <a:ext cx="281544" cy="307939"/>
              </a:xfrm>
              <a:prstGeom prst="triangle">
                <a:avLst/>
              </a:prstGeom>
              <a:noFill/>
              <a:ln w="38100">
                <a:solidFill>
                  <a:srgbClr val="FEC90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prstClr val="white"/>
                  </a:solidFill>
                </a:endParaRPr>
              </a:p>
            </p:txBody>
          </p:sp>
        </p:grpSp>
        <p:sp>
          <p:nvSpPr>
            <p:cNvPr id="28" name="Please tell us:…">
              <a:extLst>
                <a:ext uri="{FF2B5EF4-FFF2-40B4-BE49-F238E27FC236}">
                  <a16:creationId xmlns:a16="http://schemas.microsoft.com/office/drawing/2014/main" id="{E7C3644D-0FD1-4C41-9514-53589E4963FA}"/>
                </a:ext>
              </a:extLst>
            </p:cNvPr>
            <p:cNvSpPr txBox="1">
              <a:spLocks/>
            </p:cNvSpPr>
            <p:nvPr/>
          </p:nvSpPr>
          <p:spPr>
            <a:xfrm>
              <a:off x="5403915" y="4392993"/>
              <a:ext cx="1968825" cy="91194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algn="ctr" hangingPunct="1">
                <a:lnSpc>
                  <a:spcPct val="100000"/>
                </a:lnSpc>
              </a:pPr>
              <a:r>
                <a:rPr lang="en-US" sz="2400" kern="1200" spc="-80" dirty="0">
                  <a:solidFill>
                    <a:srgbClr val="FEC900"/>
                  </a:solidFill>
                  <a:latin typeface="Chivo" charset="0"/>
                  <a:ea typeface="Chivo" charset="0"/>
                  <a:cs typeface="Chivo" charset="0"/>
                </a:rPr>
                <a:t>Collaborative</a:t>
              </a:r>
              <a:r>
                <a:rPr lang="en-US" sz="2400" kern="1200" dirty="0">
                  <a:solidFill>
                    <a:srgbClr val="FEC900"/>
                  </a:solidFill>
                  <a:latin typeface="Chivo" charset="0"/>
                  <a:ea typeface="Chivo" charset="0"/>
                  <a:cs typeface="Chivo" charset="0"/>
                </a:rPr>
                <a:t> &amp; inviting</a:t>
              </a:r>
            </a:p>
          </p:txBody>
        </p:sp>
      </p:grpSp>
      <p:grpSp>
        <p:nvGrpSpPr>
          <p:cNvPr id="30" name="Group 29">
            <a:extLst>
              <a:ext uri="{FF2B5EF4-FFF2-40B4-BE49-F238E27FC236}">
                <a16:creationId xmlns:a16="http://schemas.microsoft.com/office/drawing/2014/main" id="{4EA6BF12-45C5-1241-B3C2-20D6A0AE3E64}"/>
              </a:ext>
            </a:extLst>
          </p:cNvPr>
          <p:cNvGrpSpPr/>
          <p:nvPr/>
        </p:nvGrpSpPr>
        <p:grpSpPr>
          <a:xfrm>
            <a:off x="1343902" y="3807516"/>
            <a:ext cx="1968825" cy="1802221"/>
            <a:chOff x="1343902" y="3807516"/>
            <a:chExt cx="1968825" cy="1802221"/>
          </a:xfrm>
        </p:grpSpPr>
        <p:grpSp>
          <p:nvGrpSpPr>
            <p:cNvPr id="31" name="Group 30">
              <a:extLst>
                <a:ext uri="{FF2B5EF4-FFF2-40B4-BE49-F238E27FC236}">
                  <a16:creationId xmlns:a16="http://schemas.microsoft.com/office/drawing/2014/main" id="{71DB414E-5F52-FC47-8082-ABE824EB7688}"/>
                </a:ext>
              </a:extLst>
            </p:cNvPr>
            <p:cNvGrpSpPr/>
            <p:nvPr/>
          </p:nvGrpSpPr>
          <p:grpSpPr>
            <a:xfrm rot="16200000">
              <a:off x="1931633" y="4063428"/>
              <a:ext cx="793367" cy="281544"/>
              <a:chOff x="4064000" y="3372519"/>
              <a:chExt cx="793367" cy="281544"/>
            </a:xfrm>
          </p:grpSpPr>
          <p:cxnSp>
            <p:nvCxnSpPr>
              <p:cNvPr id="33" name="Straight Connector 32">
                <a:extLst>
                  <a:ext uri="{FF2B5EF4-FFF2-40B4-BE49-F238E27FC236}">
                    <a16:creationId xmlns:a16="http://schemas.microsoft.com/office/drawing/2014/main" id="{828FC594-5124-DE4A-B1B9-54854CF4D1A5}"/>
                  </a:ext>
                </a:extLst>
              </p:cNvPr>
              <p:cNvCxnSpPr>
                <a:cxnSpLocks/>
              </p:cNvCxnSpPr>
              <p:nvPr/>
            </p:nvCxnSpPr>
            <p:spPr>
              <a:xfrm>
                <a:off x="4064000" y="3513290"/>
                <a:ext cx="459095" cy="0"/>
              </a:xfrm>
              <a:prstGeom prst="line">
                <a:avLst/>
              </a:prstGeom>
              <a:ln w="38100" cap="rnd">
                <a:solidFill>
                  <a:srgbClr val="F28146"/>
                </a:solidFill>
              </a:ln>
            </p:spPr>
            <p:style>
              <a:lnRef idx="1">
                <a:schemeClr val="accent1"/>
              </a:lnRef>
              <a:fillRef idx="0">
                <a:schemeClr val="accent1"/>
              </a:fillRef>
              <a:effectRef idx="0">
                <a:schemeClr val="accent1"/>
              </a:effectRef>
              <a:fontRef idx="minor">
                <a:schemeClr val="tx1"/>
              </a:fontRef>
            </p:style>
          </p:cxnSp>
          <p:sp>
            <p:nvSpPr>
              <p:cNvPr id="34" name="Triangle 33">
                <a:extLst>
                  <a:ext uri="{FF2B5EF4-FFF2-40B4-BE49-F238E27FC236}">
                    <a16:creationId xmlns:a16="http://schemas.microsoft.com/office/drawing/2014/main" id="{D27AFABD-978E-8F48-9A3C-4B0CC370F57E}"/>
                  </a:ext>
                </a:extLst>
              </p:cNvPr>
              <p:cNvSpPr/>
              <p:nvPr/>
            </p:nvSpPr>
            <p:spPr>
              <a:xfrm rot="16200000" flipH="1" flipV="1">
                <a:off x="4562626" y="3359321"/>
                <a:ext cx="281544" cy="307939"/>
              </a:xfrm>
              <a:prstGeom prst="triangle">
                <a:avLst/>
              </a:prstGeom>
              <a:noFill/>
              <a:ln w="38100">
                <a:solidFill>
                  <a:srgbClr val="F2814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hangingPunct="1"/>
                <a:endParaRPr lang="en-US" sz="1800" kern="1200" dirty="0">
                  <a:solidFill>
                    <a:srgbClr val="F28146"/>
                  </a:solidFill>
                </a:endParaRPr>
              </a:p>
            </p:txBody>
          </p:sp>
        </p:grpSp>
        <p:sp>
          <p:nvSpPr>
            <p:cNvPr id="32" name="Please tell us:…">
              <a:extLst>
                <a:ext uri="{FF2B5EF4-FFF2-40B4-BE49-F238E27FC236}">
                  <a16:creationId xmlns:a16="http://schemas.microsoft.com/office/drawing/2014/main" id="{698171DB-718A-D346-A06D-4B8179328161}"/>
                </a:ext>
              </a:extLst>
            </p:cNvPr>
            <p:cNvSpPr txBox="1">
              <a:spLocks/>
            </p:cNvSpPr>
            <p:nvPr/>
          </p:nvSpPr>
          <p:spPr>
            <a:xfrm>
              <a:off x="1343902" y="4697794"/>
              <a:ext cx="1968825" cy="911943"/>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noAutofit/>
            </a:bodyPr>
            <a:lstStyle>
              <a:lvl1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1pPr>
              <a:lvl2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2pPr>
              <a:lvl3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3pPr>
              <a:lvl4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4pPr>
              <a:lvl5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5pPr>
              <a:lvl6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6pPr>
              <a:lvl7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7pPr>
              <a:lvl8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8pPr>
              <a:lvl9pPr marL="0" marR="0" indent="0" algn="l" defTabSz="914400" rtl="0" latinLnBrk="0">
                <a:lnSpc>
                  <a:spcPct val="115000"/>
                </a:lnSpc>
                <a:spcBef>
                  <a:spcPts val="1600"/>
                </a:spcBef>
                <a:spcAft>
                  <a:spcPts val="0"/>
                </a:spcAft>
                <a:buClrTx/>
                <a:buSzTx/>
                <a:buFontTx/>
                <a:buNone/>
                <a:tabLst/>
                <a:defRPr sz="1800" b="0" i="0" u="none" strike="noStrike" cap="none" spc="0" baseline="0">
                  <a:ln>
                    <a:noFill/>
                  </a:ln>
                  <a:solidFill>
                    <a:srgbClr val="ADADAD"/>
                  </a:solidFill>
                  <a:uFillTx/>
                  <a:latin typeface="Arial"/>
                  <a:ea typeface="Arial"/>
                  <a:cs typeface="Arial"/>
                  <a:sym typeface="Arial"/>
                </a:defRPr>
              </a:lvl9pPr>
            </a:lstStyle>
            <a:p>
              <a:pPr algn="ctr" hangingPunct="1">
                <a:lnSpc>
                  <a:spcPct val="100000"/>
                </a:lnSpc>
              </a:pPr>
              <a:r>
                <a:rPr lang="en-US" sz="2400" kern="1200" dirty="0">
                  <a:solidFill>
                    <a:srgbClr val="F28146"/>
                  </a:solidFill>
                  <a:latin typeface="Chivo" charset="0"/>
                  <a:ea typeface="Chivo" charset="0"/>
                  <a:cs typeface="Chivo" charset="0"/>
                </a:rPr>
                <a:t>Action/goal oriented</a:t>
              </a:r>
            </a:p>
          </p:txBody>
        </p:sp>
      </p:grpSp>
    </p:spTree>
    <p:extLst>
      <p:ext uri="{BB962C8B-B14F-4D97-AF65-F5344CB8AC3E}">
        <p14:creationId xmlns:p14="http://schemas.microsoft.com/office/powerpoint/2010/main" val="3247504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4" name="Envision:…"/>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t>Envision</a:t>
            </a:r>
            <a:r>
              <a:rPr dirty="0"/>
              <a:t>:</a:t>
            </a:r>
          </a:p>
          <a:p>
            <a:pPr>
              <a:defRPr sz="4800" b="1">
                <a:latin typeface="+mn-lt"/>
                <a:ea typeface="+mn-ea"/>
                <a:cs typeface="+mn-cs"/>
                <a:sym typeface="Helvetica"/>
              </a:defRPr>
            </a:pPr>
            <a:r>
              <a:rPr dirty="0"/>
              <a:t>Idea generation</a:t>
            </a:r>
          </a:p>
        </p:txBody>
      </p:sp>
      <p:sp>
        <p:nvSpPr>
          <p:cNvPr id="1655"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656"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t="10799" b="10799"/>
          <a:stretch>
            <a:fillRect/>
          </a:stretch>
        </p:blipFill>
        <p:spPr>
          <a:xfrm>
            <a:off x="540099" y="739671"/>
            <a:ext cx="1445818" cy="255758"/>
          </a:xfrm>
          <a:prstGeom prst="rect">
            <a:avLst/>
          </a:prstGeom>
          <a:ln w="12700">
            <a:miter lim="400000"/>
          </a:ln>
        </p:spPr>
      </p:pic>
      <p:pic>
        <p:nvPicPr>
          <p:cNvPr id="1657"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HCD_Process_diagram.jpg" descr="HCD_Process_diagra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764" y="-41902"/>
            <a:ext cx="9144001" cy="6941805"/>
          </a:xfrm>
          <a:prstGeom prst="rect">
            <a:avLst/>
          </a:prstGeom>
          <a:ln w="12700">
            <a:miter lim="400000"/>
          </a:ln>
        </p:spPr>
      </p:pic>
      <p:sp>
        <p:nvSpPr>
          <p:cNvPr id="2" name="Oval 1"/>
          <p:cNvSpPr/>
          <p:nvPr/>
        </p:nvSpPr>
        <p:spPr>
          <a:xfrm>
            <a:off x="2359854" y="6045240"/>
            <a:ext cx="1785425" cy="976583"/>
          </a:xfrm>
          <a:prstGeom prst="ellipse">
            <a:avLst/>
          </a:prstGeom>
          <a:solidFill>
            <a:srgbClr val="00B0F0">
              <a:alpha val="42000"/>
            </a:srgbClr>
          </a:solidFill>
          <a:ln w="508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28960226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800" name="What is Ideation?…"/>
          <p:cNvSpPr>
            <a:spLocks noGrp="1"/>
          </p:cNvSpPr>
          <p:nvPr>
            <p:ph type="title"/>
          </p:nvPr>
        </p:nvSpPr>
        <p:spPr>
          <a:xfrm>
            <a:off x="2455199" y="622975"/>
            <a:ext cx="5879102" cy="4389300"/>
          </a:xfrm>
          <a:prstGeom prst="rect">
            <a:avLst/>
          </a:prstGeom>
        </p:spPr>
        <p:txBody>
          <a:bodyPr/>
          <a:lstStyle/>
          <a:p>
            <a:pPr>
              <a:defRPr sz="3600" b="1">
                <a:latin typeface="+mn-lt"/>
                <a:ea typeface="+mn-ea"/>
                <a:cs typeface="+mn-cs"/>
                <a:sym typeface="Helvetica"/>
              </a:defRPr>
            </a:pPr>
            <a:r>
              <a:rPr dirty="0"/>
              <a:t>What is </a:t>
            </a:r>
            <a:r>
              <a:rPr lang="en-US" dirty="0"/>
              <a:t>i</a:t>
            </a:r>
            <a:r>
              <a:rPr dirty="0"/>
              <a:t>deation?</a:t>
            </a:r>
          </a:p>
          <a:p>
            <a:pPr>
              <a:defRPr sz="3600" b="1">
                <a:latin typeface="+mn-lt"/>
                <a:ea typeface="+mn-ea"/>
                <a:cs typeface="+mn-cs"/>
                <a:sym typeface="Helvetica"/>
              </a:defRPr>
            </a:pPr>
            <a:endParaRPr sz="2700"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dirty="0"/>
              <a:t>Ideation is the</a:t>
            </a:r>
            <a:r>
              <a:rPr lang="en-US" dirty="0"/>
              <a:t> creative process</a:t>
            </a:r>
            <a:br>
              <a:rPr dirty="0"/>
            </a:br>
            <a:r>
              <a:rPr dirty="0"/>
              <a:t>of </a:t>
            </a:r>
            <a:r>
              <a:rPr dirty="0">
                <a:solidFill>
                  <a:schemeClr val="accent4"/>
                </a:solidFill>
              </a:rPr>
              <a:t>generating, developing, and communicating </a:t>
            </a:r>
            <a:r>
              <a:rPr dirty="0"/>
              <a:t>new ideas within </a:t>
            </a:r>
            <a:br>
              <a:rPr dirty="0"/>
            </a:br>
            <a:r>
              <a:rPr dirty="0"/>
              <a:t>a design framework.</a:t>
            </a:r>
          </a:p>
        </p:txBody>
      </p:sp>
      <p:sp>
        <p:nvSpPr>
          <p:cNvPr id="5"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a:t>Envision</a:t>
            </a: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Understand:…"/>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sz="4800" b="1" dirty="0">
                <a:solidFill>
                  <a:srgbClr val="FAA619"/>
                </a:solidFill>
                <a:latin typeface="+mn-lt"/>
                <a:ea typeface="+mn-ea"/>
                <a:cs typeface="+mn-cs"/>
              </a:rPr>
              <a:t>Understand</a:t>
            </a:r>
            <a:r>
              <a:rPr sz="4800" b="1" dirty="0">
                <a:solidFill>
                  <a:srgbClr val="FAA619"/>
                </a:solidFill>
                <a:latin typeface="+mn-lt"/>
                <a:ea typeface="+mn-ea"/>
                <a:cs typeface="+mn-cs"/>
              </a:rPr>
              <a:t>:</a:t>
            </a:r>
          </a:p>
          <a:p>
            <a:pPr>
              <a:defRPr sz="4800" b="1">
                <a:latin typeface="+mn-lt"/>
                <a:ea typeface="+mn-ea"/>
                <a:cs typeface="+mn-cs"/>
                <a:sym typeface="Helvetica"/>
              </a:defRPr>
            </a:pPr>
            <a:r>
              <a:rPr dirty="0"/>
              <a:t>Packaging and </a:t>
            </a:r>
            <a:r>
              <a:rPr lang="en-US" dirty="0"/>
              <a:t>h</a:t>
            </a:r>
            <a:r>
              <a:rPr dirty="0"/>
              <a:t>andling </a:t>
            </a:r>
            <a:r>
              <a:rPr lang="en-US" dirty="0"/>
              <a:t>d</a:t>
            </a:r>
            <a:r>
              <a:rPr dirty="0"/>
              <a:t>ata</a:t>
            </a:r>
          </a:p>
        </p:txBody>
      </p:sp>
      <p:sp>
        <p:nvSpPr>
          <p:cNvPr id="130"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31"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t="10799" b="10799"/>
          <a:stretch>
            <a:fillRect/>
          </a:stretch>
        </p:blipFill>
        <p:spPr>
          <a:xfrm>
            <a:off x="540099" y="739671"/>
            <a:ext cx="1445818" cy="255758"/>
          </a:xfrm>
          <a:prstGeom prst="rect">
            <a:avLst/>
          </a:prstGeom>
          <a:ln w="12700">
            <a:miter lim="400000"/>
          </a:ln>
        </p:spPr>
      </p:pic>
      <p:pic>
        <p:nvPicPr>
          <p:cNvPr id="132"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373556177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60" name="Envisioning…"/>
          <p:cNvSpPr>
            <a:spLocks noGrp="1"/>
          </p:cNvSpPr>
          <p:nvPr>
            <p:ph type="title"/>
          </p:nvPr>
        </p:nvSpPr>
        <p:spPr>
          <a:xfrm>
            <a:off x="2455199" y="622975"/>
            <a:ext cx="6317401" cy="5371501"/>
          </a:xfrm>
          <a:prstGeom prst="rect">
            <a:avLst/>
          </a:prstGeom>
        </p:spPr>
        <p:txBody>
          <a:bodyPr/>
          <a:lstStyle/>
          <a:p>
            <a:pPr>
              <a:defRPr sz="3600" b="1">
                <a:latin typeface="+mn-lt"/>
                <a:ea typeface="+mn-ea"/>
                <a:cs typeface="+mn-cs"/>
                <a:sym typeface="Helvetica"/>
              </a:defRPr>
            </a:pPr>
            <a:r>
              <a:rPr lang="en-US" dirty="0"/>
              <a:t>Idea generation</a:t>
            </a:r>
            <a:endParaRPr dirty="0"/>
          </a:p>
          <a:p>
            <a:pPr>
              <a:lnSpc>
                <a:spcPct val="120000"/>
              </a:lnSpc>
              <a:defRPr sz="2100" b="1">
                <a:solidFill>
                  <a:srgbClr val="CCCCCC"/>
                </a:solidFill>
                <a:latin typeface="+mn-lt"/>
                <a:ea typeface="+mn-ea"/>
                <a:cs typeface="+mn-cs"/>
                <a:sym typeface="Helvetica"/>
              </a:defRPr>
            </a:pPr>
            <a:endParaRPr sz="2700" dirty="0">
              <a:latin typeface="Helvetica Neue"/>
              <a:ea typeface="Helvetica Neue"/>
              <a:cs typeface="Helvetica Neue"/>
              <a:sym typeface="Helvetica Neue"/>
            </a:endParaRPr>
          </a:p>
          <a:p>
            <a:pPr>
              <a:defRPr b="1">
                <a:solidFill>
                  <a:srgbClr val="FAA619"/>
                </a:solidFill>
                <a:latin typeface="+mn-lt"/>
                <a:ea typeface="+mn-ea"/>
                <a:cs typeface="+mn-cs"/>
                <a:sym typeface="Helvetica"/>
              </a:defRPr>
            </a:pPr>
            <a:r>
              <a:rPr dirty="0"/>
              <a:t>Envisioning </a:t>
            </a:r>
            <a:r>
              <a:rPr dirty="0">
                <a:solidFill>
                  <a:srgbClr val="DDDDDD"/>
                </a:solidFill>
              </a:rPr>
              <a:t>new futures requires </a:t>
            </a:r>
            <a:r>
              <a:rPr dirty="0">
                <a:solidFill>
                  <a:schemeClr val="accent4"/>
                </a:solidFill>
              </a:rPr>
              <a:t>building on other people’s ideas</a:t>
            </a:r>
            <a:r>
              <a:rPr dirty="0">
                <a:solidFill>
                  <a:srgbClr val="DDDDDD"/>
                </a:solidFill>
              </a:rPr>
              <a:t> and </a:t>
            </a:r>
            <a:r>
              <a:rPr lang="en-US" dirty="0">
                <a:solidFill>
                  <a:schemeClr val="accent4"/>
                </a:solidFill>
              </a:rPr>
              <a:t>"</a:t>
            </a:r>
            <a:r>
              <a:rPr dirty="0">
                <a:solidFill>
                  <a:schemeClr val="accent4"/>
                </a:solidFill>
              </a:rPr>
              <a:t>green housing</a:t>
            </a:r>
            <a:r>
              <a:rPr lang="en-US" dirty="0">
                <a:solidFill>
                  <a:schemeClr val="accent4"/>
                </a:solidFill>
              </a:rPr>
              <a:t>"</a:t>
            </a:r>
            <a:r>
              <a:rPr dirty="0">
                <a:solidFill>
                  <a:srgbClr val="DDDDDD"/>
                </a:solidFill>
              </a:rPr>
              <a:t> ideas that may feel unfinished or incomplete at the time.</a:t>
            </a:r>
          </a:p>
          <a:p>
            <a:pPr>
              <a:defRPr sz="2100" b="1">
                <a:solidFill>
                  <a:srgbClr val="CCCCCC"/>
                </a:solidFill>
                <a:latin typeface="+mn-lt"/>
                <a:ea typeface="+mn-ea"/>
                <a:cs typeface="+mn-cs"/>
                <a:sym typeface="Helvetica"/>
              </a:defRPr>
            </a:pPr>
            <a:endParaRPr sz="2700" dirty="0">
              <a:latin typeface="Helvetica Neue"/>
              <a:ea typeface="Helvetica Neue"/>
              <a:cs typeface="Helvetica Neue"/>
              <a:sym typeface="Helvetica Neue"/>
            </a:endParaRPr>
          </a:p>
        </p:txBody>
      </p:sp>
      <p:sp>
        <p:nvSpPr>
          <p:cNvPr id="1661"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a:t>Envision</a:t>
            </a: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 name="Tips for  Design Collaboration"/>
          <p:cNvSpPr>
            <a:spLocks noGrp="1"/>
          </p:cNvSpPr>
          <p:nvPr>
            <p:ph type="title"/>
          </p:nvPr>
        </p:nvSpPr>
        <p:spPr>
          <a:xfrm>
            <a:off x="2455199" y="593375"/>
            <a:ext cx="6587214" cy="1692301"/>
          </a:xfrm>
          <a:prstGeom prst="rect">
            <a:avLst/>
          </a:prstGeom>
        </p:spPr>
        <p:txBody>
          <a:bodyPr/>
          <a:lstStyle/>
          <a:p>
            <a:pPr>
              <a:defRPr sz="3600" b="1">
                <a:latin typeface="+mn-lt"/>
                <a:ea typeface="+mn-ea"/>
                <a:cs typeface="+mn-cs"/>
                <a:sym typeface="Helvetica"/>
              </a:defRPr>
            </a:pPr>
            <a:r>
              <a:rPr dirty="0"/>
              <a:t>Tips for </a:t>
            </a:r>
            <a:br>
              <a:rPr dirty="0"/>
            </a:br>
            <a:r>
              <a:rPr lang="en-US" dirty="0"/>
              <a:t>d</a:t>
            </a:r>
            <a:r>
              <a:rPr dirty="0"/>
              <a:t>esign </a:t>
            </a:r>
            <a:r>
              <a:rPr lang="en-US" dirty="0"/>
              <a:t>c</a:t>
            </a:r>
            <a:r>
              <a:rPr dirty="0"/>
              <a:t>ollaboration</a:t>
            </a:r>
          </a:p>
        </p:txBody>
      </p:sp>
      <p:sp>
        <p:nvSpPr>
          <p:cNvPr id="1804" name="Yes, and……"/>
          <p:cNvSpPr>
            <a:spLocks noGrp="1"/>
          </p:cNvSpPr>
          <p:nvPr>
            <p:ph type="body" idx="1"/>
          </p:nvPr>
        </p:nvSpPr>
        <p:spPr>
          <a:xfrm>
            <a:off x="2455099" y="2109075"/>
            <a:ext cx="6377102" cy="4607873"/>
          </a:xfrm>
          <a:prstGeom prst="rect">
            <a:avLst/>
          </a:prstGeom>
        </p:spPr>
        <p:txBody>
          <a:bodyPr/>
          <a:lstStyle/>
          <a:p>
            <a:pPr marL="459740" indent="-320040">
              <a:lnSpc>
                <a:spcPct val="110000"/>
              </a:lnSpc>
              <a:spcBef>
                <a:spcPts val="900"/>
              </a:spcBef>
              <a:buClr>
                <a:srgbClr val="0098A2"/>
              </a:buClr>
              <a:buSzPct val="100000"/>
              <a:buChar char="•"/>
              <a:defRPr sz="1600" i="1">
                <a:solidFill>
                  <a:srgbClr val="CCCCCC"/>
                </a:solidFill>
                <a:latin typeface="+mn-lt"/>
                <a:ea typeface="+mn-ea"/>
                <a:cs typeface="+mn-cs"/>
                <a:sym typeface="Helvetica"/>
              </a:defRPr>
            </a:pPr>
            <a:r>
              <a:rPr dirty="0"/>
              <a:t>Yes, and…</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dirty="0"/>
              <a:t>Defer judgment</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dirty="0"/>
              <a:t>There is no right answer</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dirty="0"/>
              <a:t>Diversity is good</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dirty="0"/>
              <a:t>Work visually when possible</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dirty="0"/>
              <a:t>Everything is temporary</a:t>
            </a:r>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dirty="0"/>
              <a:t>Have fun!</a:t>
            </a:r>
          </a:p>
        </p:txBody>
      </p:sp>
      <p:sp>
        <p:nvSpPr>
          <p:cNvPr id="180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6"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a:t>Envision</a:t>
            </a: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 name="Rectangle"/>
          <p:cNvSpPr/>
          <p:nvPr/>
        </p:nvSpPr>
        <p:spPr>
          <a:xfrm>
            <a:off x="2593074" y="1784175"/>
            <a:ext cx="6161400" cy="4422079"/>
          </a:xfrm>
          <a:prstGeom prst="rect">
            <a:avLst/>
          </a:prstGeom>
          <a:solidFill>
            <a:srgbClr val="D9D9D9"/>
          </a:solidFill>
          <a:ln w="12700">
            <a:miter lim="400000"/>
          </a:ln>
        </p:spPr>
        <p:txBody>
          <a:bodyPr lIns="45719" rIns="45719" anchor="ctr"/>
          <a:lstStyle/>
          <a:p>
            <a:pPr>
              <a:defRPr sz="1700">
                <a:latin typeface="Calibri"/>
                <a:ea typeface="Calibri"/>
                <a:cs typeface="Calibri"/>
                <a:sym typeface="Calibri"/>
              </a:defRPr>
            </a:pPr>
            <a:endParaRPr/>
          </a:p>
        </p:txBody>
      </p:sp>
      <p:pic>
        <p:nvPicPr>
          <p:cNvPr id="1668" name="2_LUMA_Template_Creative_Matrix_Poster_50x36.pdf" descr="2_LUMA_Template_Creative_Matrix_Poster_50x36.pdf"/>
          <p:cNvPicPr>
            <a:picLocks noChangeAspect="1"/>
          </p:cNvPicPr>
          <p:nvPr/>
        </p:nvPicPr>
        <p:blipFill>
          <a:blip r:embed="rId3" cstate="email">
            <a:extLst>
              <a:ext uri="{28A0092B-C50C-407E-A947-70E740481C1C}">
                <a14:useLocalDpi xmlns:a14="http://schemas.microsoft.com/office/drawing/2010/main"/>
              </a:ext>
            </a:extLst>
          </a:blip>
          <a:srcRect t="2666"/>
          <a:stretch>
            <a:fillRect/>
          </a:stretch>
        </p:blipFill>
        <p:spPr>
          <a:xfrm>
            <a:off x="2552974" y="1851096"/>
            <a:ext cx="6263101" cy="4389301"/>
          </a:xfrm>
          <a:prstGeom prst="rect">
            <a:avLst/>
          </a:prstGeom>
          <a:ln w="12700">
            <a:miter lim="400000"/>
          </a:ln>
        </p:spPr>
      </p:pic>
      <p:sp>
        <p:nvSpPr>
          <p:cNvPr id="1669" name="Envisioning: Ideation Sess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dirty="0"/>
              <a:t>Envisio</a:t>
            </a:r>
            <a:r>
              <a:rPr lang="en-US" dirty="0"/>
              <a:t>n</a:t>
            </a:r>
            <a:endParaRPr dirty="0">
              <a:solidFill>
                <a:srgbClr val="000000"/>
              </a:solidFill>
            </a:endParaRPr>
          </a:p>
        </p:txBody>
      </p:sp>
      <p:sp>
        <p:nvSpPr>
          <p:cNvPr id="1670"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671" name="Rectangle"/>
          <p:cNvSpPr/>
          <p:nvPr/>
        </p:nvSpPr>
        <p:spPr>
          <a:xfrm>
            <a:off x="4068267" y="1933014"/>
            <a:ext cx="415801" cy="398382"/>
          </a:xfrm>
          <a:prstGeom prst="rect">
            <a:avLst/>
          </a:prstGeom>
          <a:solidFill>
            <a:srgbClr val="FF57E4"/>
          </a:solidFill>
          <a:ln w="12700">
            <a:miter lim="400000"/>
          </a:ln>
        </p:spPr>
        <p:txBody>
          <a:bodyPr lIns="45719" rIns="45719" anchor="ctr"/>
          <a:lstStyle/>
          <a:p>
            <a:pPr>
              <a:defRPr sz="1200">
                <a:solidFill>
                  <a:srgbClr val="000000"/>
                </a:solidFill>
                <a:latin typeface="Calibri"/>
                <a:ea typeface="Calibri"/>
                <a:cs typeface="Calibri"/>
                <a:sym typeface="Calibri"/>
              </a:defRPr>
            </a:pPr>
            <a:endParaRPr/>
          </a:p>
        </p:txBody>
      </p:sp>
      <p:sp>
        <p:nvSpPr>
          <p:cNvPr id="1672" name="Rectangle"/>
          <p:cNvSpPr/>
          <p:nvPr/>
        </p:nvSpPr>
        <p:spPr>
          <a:xfrm>
            <a:off x="5331016" y="1933014"/>
            <a:ext cx="415801" cy="398382"/>
          </a:xfrm>
          <a:prstGeom prst="rect">
            <a:avLst/>
          </a:prstGeom>
          <a:solidFill>
            <a:srgbClr val="FF57E4"/>
          </a:solidFill>
          <a:ln w="12700">
            <a:miter lim="400000"/>
          </a:ln>
        </p:spPr>
        <p:txBody>
          <a:bodyPr lIns="45719" rIns="45719" anchor="ctr"/>
          <a:lstStyle/>
          <a:p>
            <a:pPr>
              <a:defRPr sz="1200">
                <a:solidFill>
                  <a:srgbClr val="000000"/>
                </a:solidFill>
                <a:latin typeface="Calibri"/>
                <a:ea typeface="Calibri"/>
                <a:cs typeface="Calibri"/>
                <a:sym typeface="Calibri"/>
              </a:defRPr>
            </a:pPr>
            <a:endParaRPr/>
          </a:p>
        </p:txBody>
      </p:sp>
      <p:sp>
        <p:nvSpPr>
          <p:cNvPr id="1673" name="Rectangle"/>
          <p:cNvSpPr/>
          <p:nvPr/>
        </p:nvSpPr>
        <p:spPr>
          <a:xfrm>
            <a:off x="6593767" y="1942368"/>
            <a:ext cx="415801" cy="398381"/>
          </a:xfrm>
          <a:prstGeom prst="rect">
            <a:avLst/>
          </a:prstGeom>
          <a:solidFill>
            <a:srgbClr val="FF57E4"/>
          </a:solidFill>
          <a:ln w="12700">
            <a:miter lim="400000"/>
          </a:ln>
        </p:spPr>
        <p:txBody>
          <a:bodyPr lIns="45719" rIns="45719" anchor="ctr"/>
          <a:lstStyle/>
          <a:p>
            <a:pPr>
              <a:defRPr sz="1200">
                <a:solidFill>
                  <a:srgbClr val="000000"/>
                </a:solidFill>
                <a:latin typeface="Calibri"/>
                <a:ea typeface="Calibri"/>
                <a:cs typeface="Calibri"/>
                <a:sym typeface="Calibri"/>
              </a:defRPr>
            </a:pPr>
            <a:endParaRPr/>
          </a:p>
        </p:txBody>
      </p:sp>
      <p:sp>
        <p:nvSpPr>
          <p:cNvPr id="1674" name="Rectangle"/>
          <p:cNvSpPr/>
          <p:nvPr/>
        </p:nvSpPr>
        <p:spPr>
          <a:xfrm>
            <a:off x="7828454" y="1933014"/>
            <a:ext cx="415801" cy="398382"/>
          </a:xfrm>
          <a:prstGeom prst="rect">
            <a:avLst/>
          </a:prstGeom>
          <a:solidFill>
            <a:srgbClr val="FF57E4"/>
          </a:solidFill>
          <a:ln w="12700">
            <a:miter lim="400000"/>
          </a:ln>
        </p:spPr>
        <p:txBody>
          <a:bodyPr lIns="45719" rIns="45719" anchor="ctr"/>
          <a:lstStyle/>
          <a:p>
            <a:pPr>
              <a:defRPr sz="1200">
                <a:solidFill>
                  <a:srgbClr val="000000"/>
                </a:solidFill>
                <a:latin typeface="Calibri"/>
                <a:ea typeface="Calibri"/>
                <a:cs typeface="Calibri"/>
                <a:sym typeface="Calibri"/>
              </a:defRPr>
            </a:pPr>
            <a:endParaRPr/>
          </a:p>
        </p:txBody>
      </p:sp>
      <p:grpSp>
        <p:nvGrpSpPr>
          <p:cNvPr id="1677" name="Group"/>
          <p:cNvGrpSpPr/>
          <p:nvPr/>
        </p:nvGrpSpPr>
        <p:grpSpPr>
          <a:xfrm>
            <a:off x="5191768" y="2830089"/>
            <a:ext cx="2173307" cy="369330"/>
            <a:chOff x="-1" y="3790"/>
            <a:chExt cx="2173305" cy="369329"/>
          </a:xfrm>
        </p:grpSpPr>
        <p:sp>
          <p:nvSpPr>
            <p:cNvPr id="1675" name="Rectangle"/>
            <p:cNvSpPr/>
            <p:nvPr/>
          </p:nvSpPr>
          <p:spPr>
            <a:xfrm>
              <a:off x="0" y="45054"/>
              <a:ext cx="1748098" cy="286801"/>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1676" name="Focus Areas"/>
            <p:cNvSpPr/>
            <p:nvPr/>
          </p:nvSpPr>
          <p:spPr>
            <a:xfrm>
              <a:off x="-1" y="3790"/>
              <a:ext cx="2173305" cy="3693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b="1">
                  <a:solidFill>
                    <a:srgbClr val="323232"/>
                  </a:solidFill>
                  <a:latin typeface="+mn-lt"/>
                  <a:ea typeface="+mn-ea"/>
                  <a:cs typeface="+mn-cs"/>
                  <a:sym typeface="Helvetica"/>
                </a:defRPr>
              </a:lvl1pPr>
            </a:lstStyle>
            <a:p>
              <a:r>
                <a:rPr lang="en-US" dirty="0"/>
                <a:t>How Might We?</a:t>
              </a:r>
              <a:endParaRPr dirty="0"/>
            </a:p>
          </p:txBody>
        </p:sp>
      </p:grpSp>
      <p:grpSp>
        <p:nvGrpSpPr>
          <p:cNvPr id="1682" name="Group"/>
          <p:cNvGrpSpPr/>
          <p:nvPr/>
        </p:nvGrpSpPr>
        <p:grpSpPr>
          <a:xfrm>
            <a:off x="4306933" y="2119313"/>
            <a:ext cx="3754351" cy="677264"/>
            <a:chOff x="0" y="0"/>
            <a:chExt cx="3754350" cy="677262"/>
          </a:xfrm>
        </p:grpSpPr>
        <p:sp>
          <p:nvSpPr>
            <p:cNvPr id="1678" name="Line"/>
            <p:cNvSpPr/>
            <p:nvPr/>
          </p:nvSpPr>
          <p:spPr>
            <a:xfrm flipH="1" flipV="1">
              <a:off x="0" y="24668"/>
              <a:ext cx="1756221" cy="647427"/>
            </a:xfrm>
            <a:prstGeom prst="line">
              <a:avLst/>
            </a:prstGeom>
            <a:noFill/>
            <a:ln w="38100" cap="flat">
              <a:solidFill>
                <a:srgbClr val="323232"/>
              </a:solidFill>
              <a:prstDash val="solid"/>
              <a:round/>
              <a:tailEnd type="triangle" w="med" len="med"/>
            </a:ln>
            <a:effectLst/>
          </p:spPr>
          <p:txBody>
            <a:bodyPr wrap="square" lIns="45719" tIns="45719" rIns="45719" bIns="45719" numCol="1" anchor="t">
              <a:noAutofit/>
            </a:bodyPr>
            <a:lstStyle/>
            <a:p>
              <a:endParaRPr/>
            </a:p>
          </p:txBody>
        </p:sp>
        <p:sp>
          <p:nvSpPr>
            <p:cNvPr id="1679" name="Line"/>
            <p:cNvSpPr/>
            <p:nvPr/>
          </p:nvSpPr>
          <p:spPr>
            <a:xfrm flipV="1">
              <a:off x="1747157" y="16858"/>
              <a:ext cx="2007195" cy="656535"/>
            </a:xfrm>
            <a:prstGeom prst="line">
              <a:avLst/>
            </a:prstGeom>
            <a:noFill/>
            <a:ln w="38100" cap="flat">
              <a:solidFill>
                <a:srgbClr val="323232"/>
              </a:solidFill>
              <a:prstDash val="solid"/>
              <a:round/>
              <a:tailEnd type="triangle" w="med" len="med"/>
            </a:ln>
            <a:effectLst/>
          </p:spPr>
          <p:txBody>
            <a:bodyPr wrap="square" lIns="45719" tIns="45719" rIns="45719" bIns="45719" numCol="1" anchor="t">
              <a:noAutofit/>
            </a:bodyPr>
            <a:lstStyle/>
            <a:p>
              <a:endParaRPr/>
            </a:p>
          </p:txBody>
        </p:sp>
        <p:sp>
          <p:nvSpPr>
            <p:cNvPr id="1680" name="Line"/>
            <p:cNvSpPr/>
            <p:nvPr/>
          </p:nvSpPr>
          <p:spPr>
            <a:xfrm flipH="1" flipV="1">
              <a:off x="1240522" y="0"/>
              <a:ext cx="510898" cy="672474"/>
            </a:xfrm>
            <a:prstGeom prst="line">
              <a:avLst/>
            </a:prstGeom>
            <a:noFill/>
            <a:ln w="38100" cap="flat">
              <a:solidFill>
                <a:srgbClr val="323232"/>
              </a:solidFill>
              <a:prstDash val="solid"/>
              <a:round/>
              <a:tailEnd type="triangle" w="med" len="med"/>
            </a:ln>
            <a:effectLst/>
          </p:spPr>
          <p:txBody>
            <a:bodyPr wrap="square" lIns="45719" tIns="45719" rIns="45719" bIns="45719" numCol="1" anchor="t">
              <a:noAutofit/>
            </a:bodyPr>
            <a:lstStyle/>
            <a:p>
              <a:endParaRPr/>
            </a:p>
          </p:txBody>
        </p:sp>
        <p:sp>
          <p:nvSpPr>
            <p:cNvPr id="1681" name="Line"/>
            <p:cNvSpPr/>
            <p:nvPr/>
          </p:nvSpPr>
          <p:spPr>
            <a:xfrm flipV="1">
              <a:off x="1738729" y="33252"/>
              <a:ext cx="775395" cy="644011"/>
            </a:xfrm>
            <a:prstGeom prst="line">
              <a:avLst/>
            </a:prstGeom>
            <a:noFill/>
            <a:ln w="38100" cap="flat">
              <a:solidFill>
                <a:srgbClr val="323232"/>
              </a:solidFill>
              <a:prstDash val="solid"/>
              <a:round/>
              <a:tailEnd type="triangle" w="med" len="med"/>
            </a:ln>
            <a:effectLst/>
          </p:spPr>
          <p:txBody>
            <a:bodyPr wrap="square" lIns="45719" tIns="45719" rIns="45719" bIns="45719" numCol="1" anchor="t">
              <a:noAutofit/>
            </a:bodyPr>
            <a:lstStyle/>
            <a:p>
              <a:endParaRPr/>
            </a:p>
          </p:txBody>
        </p:sp>
      </p:grpSp>
      <p:sp>
        <p:nvSpPr>
          <p:cNvPr id="1683" name="Rectangle"/>
          <p:cNvSpPr/>
          <p:nvPr/>
        </p:nvSpPr>
        <p:spPr>
          <a:xfrm>
            <a:off x="3765208" y="3347291"/>
            <a:ext cx="415801" cy="398381"/>
          </a:xfrm>
          <a:prstGeom prst="rect">
            <a:avLst/>
          </a:prstGeom>
          <a:solidFill>
            <a:srgbClr val="FFC70E"/>
          </a:solidFill>
          <a:ln w="12700">
            <a:miter lim="400000"/>
          </a:ln>
        </p:spPr>
        <p:txBody>
          <a:bodyPr lIns="45719" rIns="45719" anchor="ctr"/>
          <a:lstStyle/>
          <a:p>
            <a:pPr>
              <a:defRPr sz="1200">
                <a:solidFill>
                  <a:srgbClr val="000000"/>
                </a:solidFill>
                <a:latin typeface="Calibri"/>
                <a:ea typeface="Calibri"/>
                <a:cs typeface="Calibri"/>
                <a:sym typeface="Calibri"/>
              </a:defRPr>
            </a:pPr>
            <a:endParaRPr/>
          </a:p>
        </p:txBody>
      </p:sp>
      <p:sp>
        <p:nvSpPr>
          <p:cNvPr id="1684" name="Rectangle"/>
          <p:cNvSpPr/>
          <p:nvPr/>
        </p:nvSpPr>
        <p:spPr>
          <a:xfrm>
            <a:off x="5243091" y="4123647"/>
            <a:ext cx="415802" cy="398381"/>
          </a:xfrm>
          <a:prstGeom prst="rect">
            <a:avLst/>
          </a:prstGeom>
          <a:solidFill>
            <a:srgbClr val="FFC70E"/>
          </a:solidFill>
          <a:ln w="12700">
            <a:miter lim="400000"/>
          </a:ln>
        </p:spPr>
        <p:txBody>
          <a:bodyPr lIns="45719" rIns="45719" anchor="ctr"/>
          <a:lstStyle/>
          <a:p>
            <a:pPr>
              <a:defRPr sz="1200">
                <a:solidFill>
                  <a:srgbClr val="000000"/>
                </a:solidFill>
                <a:latin typeface="Calibri"/>
                <a:ea typeface="Calibri"/>
                <a:cs typeface="Calibri"/>
                <a:sym typeface="Calibri"/>
              </a:defRPr>
            </a:pPr>
            <a:endParaRPr/>
          </a:p>
        </p:txBody>
      </p:sp>
      <p:sp>
        <p:nvSpPr>
          <p:cNvPr id="1685" name="Rectangle"/>
          <p:cNvSpPr/>
          <p:nvPr/>
        </p:nvSpPr>
        <p:spPr>
          <a:xfrm>
            <a:off x="4204830" y="4956126"/>
            <a:ext cx="415801" cy="398381"/>
          </a:xfrm>
          <a:prstGeom prst="rect">
            <a:avLst/>
          </a:prstGeom>
          <a:solidFill>
            <a:srgbClr val="FFC70E"/>
          </a:solidFill>
          <a:ln w="12700">
            <a:miter lim="400000"/>
          </a:ln>
        </p:spPr>
        <p:txBody>
          <a:bodyPr lIns="45719" rIns="45719" anchor="ctr"/>
          <a:lstStyle/>
          <a:p>
            <a:pPr>
              <a:defRPr sz="1200">
                <a:solidFill>
                  <a:srgbClr val="000000"/>
                </a:solidFill>
                <a:latin typeface="Calibri"/>
                <a:ea typeface="Calibri"/>
                <a:cs typeface="Calibri"/>
                <a:sym typeface="Calibri"/>
              </a:defRPr>
            </a:pPr>
            <a:endParaRPr/>
          </a:p>
        </p:txBody>
      </p:sp>
      <p:sp>
        <p:nvSpPr>
          <p:cNvPr id="1686" name="Rectangle"/>
          <p:cNvSpPr/>
          <p:nvPr/>
        </p:nvSpPr>
        <p:spPr>
          <a:xfrm>
            <a:off x="7684407" y="3347291"/>
            <a:ext cx="415801" cy="398381"/>
          </a:xfrm>
          <a:prstGeom prst="rect">
            <a:avLst/>
          </a:prstGeom>
          <a:solidFill>
            <a:srgbClr val="FFC70E"/>
          </a:solidFill>
          <a:ln w="12700">
            <a:miter lim="400000"/>
          </a:ln>
        </p:spPr>
        <p:txBody>
          <a:bodyPr lIns="45719" rIns="45719" anchor="ctr"/>
          <a:lstStyle/>
          <a:p>
            <a:pPr>
              <a:defRPr sz="1200">
                <a:solidFill>
                  <a:srgbClr val="000000"/>
                </a:solidFill>
                <a:latin typeface="Calibri"/>
                <a:ea typeface="Calibri"/>
                <a:cs typeface="Calibri"/>
                <a:sym typeface="Calibri"/>
              </a:defRPr>
            </a:pPr>
            <a:endParaRPr/>
          </a:p>
        </p:txBody>
      </p:sp>
      <p:grpSp>
        <p:nvGrpSpPr>
          <p:cNvPr id="1689" name="Group"/>
          <p:cNvGrpSpPr/>
          <p:nvPr/>
        </p:nvGrpSpPr>
        <p:grpSpPr>
          <a:xfrm>
            <a:off x="5890500" y="5420954"/>
            <a:ext cx="1329301" cy="370841"/>
            <a:chOff x="0" y="3034"/>
            <a:chExt cx="1329300" cy="370840"/>
          </a:xfrm>
        </p:grpSpPr>
        <p:sp>
          <p:nvSpPr>
            <p:cNvPr id="1687" name="Rectangle"/>
            <p:cNvSpPr/>
            <p:nvPr/>
          </p:nvSpPr>
          <p:spPr>
            <a:xfrm>
              <a:off x="0" y="45054"/>
              <a:ext cx="1329301" cy="286801"/>
            </a:xfrm>
            <a:prstGeom prst="rect">
              <a:avLst/>
            </a:prstGeom>
            <a:solidFill>
              <a:srgbClr val="D9D9D9"/>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1688" name="New Ideas"/>
            <p:cNvSpPr/>
            <p:nvPr/>
          </p:nvSpPr>
          <p:spPr>
            <a:xfrm>
              <a:off x="0" y="3034"/>
              <a:ext cx="1329301"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b="1">
                  <a:solidFill>
                    <a:srgbClr val="323232"/>
                  </a:solidFill>
                  <a:latin typeface="+mn-lt"/>
                  <a:ea typeface="+mn-ea"/>
                  <a:cs typeface="+mn-cs"/>
                  <a:sym typeface="Helvetica"/>
                </a:defRPr>
              </a:lvl1pPr>
            </a:lstStyle>
            <a:p>
              <a:r>
                <a:t>New Ideas</a:t>
              </a:r>
            </a:p>
          </p:txBody>
        </p:sp>
      </p:grpSp>
      <p:grpSp>
        <p:nvGrpSpPr>
          <p:cNvPr id="1694" name="Group"/>
          <p:cNvGrpSpPr/>
          <p:nvPr/>
        </p:nvGrpSpPr>
        <p:grpSpPr>
          <a:xfrm>
            <a:off x="3967334" y="3599702"/>
            <a:ext cx="3940012" cy="1768091"/>
            <a:chOff x="0" y="0"/>
            <a:chExt cx="3940011" cy="1768090"/>
          </a:xfrm>
        </p:grpSpPr>
        <p:sp>
          <p:nvSpPr>
            <p:cNvPr id="1690" name="Line"/>
            <p:cNvSpPr/>
            <p:nvPr/>
          </p:nvSpPr>
          <p:spPr>
            <a:xfrm flipH="1" flipV="1">
              <a:off x="505130" y="1616669"/>
              <a:ext cx="2133080" cy="151421"/>
            </a:xfrm>
            <a:prstGeom prst="line">
              <a:avLst/>
            </a:prstGeom>
            <a:noFill/>
            <a:ln w="38100" cap="flat">
              <a:solidFill>
                <a:srgbClr val="323232"/>
              </a:solidFill>
              <a:prstDash val="solid"/>
              <a:round/>
              <a:tailEnd type="triangle" w="med" len="med"/>
            </a:ln>
            <a:effectLst/>
          </p:spPr>
          <p:txBody>
            <a:bodyPr wrap="square" lIns="45719" tIns="45719" rIns="45719" bIns="45719" numCol="1" anchor="t">
              <a:noAutofit/>
            </a:bodyPr>
            <a:lstStyle/>
            <a:p>
              <a:endParaRPr/>
            </a:p>
          </p:txBody>
        </p:sp>
        <p:sp>
          <p:nvSpPr>
            <p:cNvPr id="1691" name="Line"/>
            <p:cNvSpPr/>
            <p:nvPr/>
          </p:nvSpPr>
          <p:spPr>
            <a:xfrm flipV="1">
              <a:off x="2638209" y="0"/>
              <a:ext cx="1301803" cy="1768091"/>
            </a:xfrm>
            <a:prstGeom prst="line">
              <a:avLst/>
            </a:prstGeom>
            <a:noFill/>
            <a:ln w="38100" cap="flat">
              <a:solidFill>
                <a:srgbClr val="323232"/>
              </a:solidFill>
              <a:prstDash val="solid"/>
              <a:round/>
              <a:tailEnd type="triangle" w="med" len="med"/>
            </a:ln>
            <a:effectLst/>
          </p:spPr>
          <p:txBody>
            <a:bodyPr wrap="square" lIns="45719" tIns="45719" rIns="45719" bIns="45719" numCol="1" anchor="t">
              <a:noAutofit/>
            </a:bodyPr>
            <a:lstStyle/>
            <a:p>
              <a:endParaRPr/>
            </a:p>
          </p:txBody>
        </p:sp>
        <p:sp>
          <p:nvSpPr>
            <p:cNvPr id="1692" name="Line"/>
            <p:cNvSpPr/>
            <p:nvPr/>
          </p:nvSpPr>
          <p:spPr>
            <a:xfrm flipH="1" flipV="1">
              <a:off x="0" y="1"/>
              <a:ext cx="2638210" cy="1768090"/>
            </a:xfrm>
            <a:prstGeom prst="line">
              <a:avLst/>
            </a:prstGeom>
            <a:noFill/>
            <a:ln w="38100" cap="flat">
              <a:solidFill>
                <a:srgbClr val="323232"/>
              </a:solidFill>
              <a:prstDash val="solid"/>
              <a:round/>
              <a:tailEnd type="triangle" w="med" len="med"/>
            </a:ln>
            <a:effectLst/>
          </p:spPr>
          <p:txBody>
            <a:bodyPr wrap="square" lIns="45719" tIns="45719" rIns="45719" bIns="45719" numCol="1" anchor="t">
              <a:noAutofit/>
            </a:bodyPr>
            <a:lstStyle/>
            <a:p>
              <a:endParaRPr/>
            </a:p>
          </p:txBody>
        </p:sp>
        <p:sp>
          <p:nvSpPr>
            <p:cNvPr id="1693" name="Line"/>
            <p:cNvSpPr/>
            <p:nvPr/>
          </p:nvSpPr>
          <p:spPr>
            <a:xfrm flipH="1" flipV="1">
              <a:off x="1464769" y="757860"/>
              <a:ext cx="1153447" cy="1010230"/>
            </a:xfrm>
            <a:prstGeom prst="line">
              <a:avLst/>
            </a:prstGeom>
            <a:noFill/>
            <a:ln w="38100" cap="flat">
              <a:solidFill>
                <a:srgbClr val="323232"/>
              </a:solidFill>
              <a:prstDash val="solid"/>
              <a:round/>
              <a:tailEnd type="triangle" w="med" len="med"/>
            </a:ln>
            <a:effectLst/>
          </p:spPr>
          <p:txBody>
            <a:bodyPr wrap="square" lIns="45719" tIns="45719" rIns="45719" bIns="45719" numCol="1" anchor="t">
              <a:noAutofit/>
            </a:bodyPr>
            <a:lstStyle/>
            <a:p>
              <a:endParaRPr/>
            </a:p>
          </p:txBody>
        </p:sp>
      </p:grpSp>
      <p:sp>
        <p:nvSpPr>
          <p:cNvPr id="1695" name="Creative Matrix"/>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dirty="0"/>
              <a:t>Creative </a:t>
            </a:r>
            <a:r>
              <a:rPr lang="en-US" dirty="0"/>
              <a:t>m</a:t>
            </a:r>
            <a:r>
              <a:rPr dirty="0"/>
              <a:t>atrix</a:t>
            </a:r>
          </a:p>
        </p:txBody>
      </p:sp>
      <p:sp>
        <p:nvSpPr>
          <p:cNvPr id="2" name="Rectangle 1"/>
          <p:cNvSpPr/>
          <p:nvPr/>
        </p:nvSpPr>
        <p:spPr>
          <a:xfrm>
            <a:off x="2702087" y="2500039"/>
            <a:ext cx="973856" cy="608142"/>
          </a:xfrm>
          <a:prstGeom prst="rect">
            <a:avLst/>
          </a:prstGeom>
          <a:solidFill>
            <a:schemeClr val="accent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2" name="Rectangle 31"/>
          <p:cNvSpPr/>
          <p:nvPr/>
        </p:nvSpPr>
        <p:spPr>
          <a:xfrm>
            <a:off x="2702087" y="3295631"/>
            <a:ext cx="973856" cy="608142"/>
          </a:xfrm>
          <a:prstGeom prst="rect">
            <a:avLst/>
          </a:prstGeom>
          <a:solidFill>
            <a:schemeClr val="accent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3" name="Rectangle 32"/>
          <p:cNvSpPr/>
          <p:nvPr/>
        </p:nvSpPr>
        <p:spPr>
          <a:xfrm>
            <a:off x="2677542" y="4102923"/>
            <a:ext cx="973856" cy="608142"/>
          </a:xfrm>
          <a:prstGeom prst="rect">
            <a:avLst/>
          </a:prstGeom>
          <a:solidFill>
            <a:schemeClr val="accent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4" name="Rectangle 33"/>
          <p:cNvSpPr/>
          <p:nvPr/>
        </p:nvSpPr>
        <p:spPr>
          <a:xfrm>
            <a:off x="2677542" y="4901214"/>
            <a:ext cx="973856" cy="608142"/>
          </a:xfrm>
          <a:prstGeom prst="rect">
            <a:avLst/>
          </a:prstGeom>
          <a:solidFill>
            <a:schemeClr val="accent2"/>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5" name="Focus Areas"/>
          <p:cNvSpPr/>
          <p:nvPr/>
        </p:nvSpPr>
        <p:spPr>
          <a:xfrm>
            <a:off x="45747" y="2368425"/>
            <a:ext cx="1508761" cy="9233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b="1">
                <a:solidFill>
                  <a:srgbClr val="323232"/>
                </a:solidFill>
                <a:latin typeface="+mn-lt"/>
                <a:ea typeface="+mn-ea"/>
                <a:cs typeface="+mn-cs"/>
                <a:sym typeface="Helvetica"/>
              </a:defRPr>
            </a:lvl1pPr>
          </a:lstStyle>
          <a:p>
            <a:r>
              <a:rPr lang="en-US" dirty="0">
                <a:solidFill>
                  <a:schemeClr val="tx1"/>
                </a:solidFill>
              </a:rPr>
              <a:t>enablers</a:t>
            </a:r>
          </a:p>
          <a:p>
            <a:r>
              <a:rPr lang="en-US" dirty="0">
                <a:solidFill>
                  <a:schemeClr val="tx1"/>
                </a:solidFill>
              </a:rPr>
              <a:t>And </a:t>
            </a:r>
          </a:p>
          <a:p>
            <a:r>
              <a:rPr lang="en-US" dirty="0">
                <a:solidFill>
                  <a:schemeClr val="tx1"/>
                </a:solidFill>
              </a:rPr>
              <a:t>mechanisms</a:t>
            </a:r>
            <a:endParaRPr dirty="0">
              <a:solidFill>
                <a:schemeClr val="tx1"/>
              </a:solidFill>
            </a:endParaRPr>
          </a:p>
        </p:txBody>
      </p:sp>
      <p:cxnSp>
        <p:nvCxnSpPr>
          <p:cNvPr id="4" name="Straight Arrow Connector 3"/>
          <p:cNvCxnSpPr/>
          <p:nvPr/>
        </p:nvCxnSpPr>
        <p:spPr>
          <a:xfrm flipV="1">
            <a:off x="961281" y="2795946"/>
            <a:ext cx="1872828" cy="65120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Straight Arrow Connector 37"/>
          <p:cNvCxnSpPr/>
          <p:nvPr/>
        </p:nvCxnSpPr>
        <p:spPr>
          <a:xfrm>
            <a:off x="961281" y="3453990"/>
            <a:ext cx="1921993" cy="1201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Straight Arrow Connector 39"/>
          <p:cNvCxnSpPr/>
          <p:nvPr/>
        </p:nvCxnSpPr>
        <p:spPr>
          <a:xfrm>
            <a:off x="961281" y="3471242"/>
            <a:ext cx="1899361" cy="90998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Arrow Connector 42"/>
          <p:cNvCxnSpPr/>
          <p:nvPr/>
        </p:nvCxnSpPr>
        <p:spPr>
          <a:xfrm>
            <a:off x="961280" y="3447150"/>
            <a:ext cx="1961868" cy="173597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7" name="Envisioning:…"/>
          <p:cNvSpPr>
            <a:spLocks noGrp="1"/>
          </p:cNvSpPr>
          <p:nvPr>
            <p:ph type="title"/>
          </p:nvPr>
        </p:nvSpPr>
        <p:spPr>
          <a:xfrm>
            <a:off x="2455199" y="542575"/>
            <a:ext cx="6377102" cy="3025022"/>
          </a:xfrm>
          <a:prstGeom prst="rect">
            <a:avLst/>
          </a:prstGeom>
        </p:spPr>
        <p:txBody>
          <a:bodyPr/>
          <a:lstStyle/>
          <a:p>
            <a:pPr>
              <a:defRPr sz="4800" b="1">
                <a:solidFill>
                  <a:srgbClr val="FAA619"/>
                </a:solidFill>
                <a:latin typeface="+mn-lt"/>
                <a:ea typeface="+mn-ea"/>
                <a:cs typeface="+mn-cs"/>
                <a:sym typeface="Helvetica"/>
              </a:defRPr>
            </a:pPr>
            <a:r>
              <a:rPr dirty="0"/>
              <a:t>E</a:t>
            </a:r>
            <a:r>
              <a:rPr lang="en-US" dirty="0"/>
              <a:t>nvision</a:t>
            </a:r>
            <a:r>
              <a:rPr dirty="0"/>
              <a:t>:</a:t>
            </a:r>
          </a:p>
          <a:p>
            <a:pPr>
              <a:defRPr sz="4800" b="1">
                <a:latin typeface="+mn-lt"/>
                <a:ea typeface="+mn-ea"/>
                <a:cs typeface="+mn-cs"/>
                <a:sym typeface="Helvetica"/>
              </a:defRPr>
            </a:pPr>
            <a:r>
              <a:rPr dirty="0"/>
              <a:t>Prioritization</a:t>
            </a:r>
            <a:br>
              <a:rPr lang="en-US" dirty="0"/>
            </a:br>
            <a:r>
              <a:rPr dirty="0"/>
              <a:t>of </a:t>
            </a:r>
            <a:r>
              <a:rPr lang="en-US" dirty="0"/>
              <a:t>i</a:t>
            </a:r>
            <a:r>
              <a:rPr dirty="0"/>
              <a:t>deas</a:t>
            </a:r>
          </a:p>
        </p:txBody>
      </p:sp>
      <p:pic>
        <p:nvPicPr>
          <p:cNvPr id="1818"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t="10799" b="10799"/>
          <a:stretch>
            <a:fillRect/>
          </a:stretch>
        </p:blipFill>
        <p:spPr>
          <a:xfrm>
            <a:off x="540099" y="739671"/>
            <a:ext cx="1445818" cy="255758"/>
          </a:xfrm>
          <a:prstGeom prst="rect">
            <a:avLst/>
          </a:prstGeom>
          <a:ln w="12700">
            <a:miter lim="400000"/>
          </a:ln>
        </p:spPr>
      </p:pic>
      <p:sp>
        <p:nvSpPr>
          <p:cNvPr id="181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820"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17259096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 name="Line"/>
          <p:cNvSpPr/>
          <p:nvPr/>
        </p:nvSpPr>
        <p:spPr>
          <a:xfrm flipH="1">
            <a:off x="2026311" y="788174"/>
            <a:ext cx="1" cy="5417701"/>
          </a:xfrm>
          <a:prstGeom prst="line">
            <a:avLst/>
          </a:prstGeom>
          <a:ln>
            <a:solidFill>
              <a:srgbClr val="CCEAEC"/>
            </a:solidFill>
          </a:ln>
        </p:spPr>
        <p:txBody>
          <a:bodyPr lIns="45719" rIns="45719"/>
          <a:lstStyle/>
          <a:p>
            <a:endParaRPr/>
          </a:p>
        </p:txBody>
      </p:sp>
      <p:sp>
        <p:nvSpPr>
          <p:cNvPr id="1838" name="Importance/Difficulty Matrix"/>
          <p:cNvSpPr>
            <a:spLocks noGrp="1"/>
          </p:cNvSpPr>
          <p:nvPr>
            <p:ph type="title"/>
          </p:nvPr>
        </p:nvSpPr>
        <p:spPr>
          <a:xfrm>
            <a:off x="2400700" y="409179"/>
            <a:ext cx="6377102" cy="763501"/>
          </a:xfrm>
          <a:prstGeom prst="rect">
            <a:avLst/>
          </a:prstGeom>
        </p:spPr>
        <p:txBody>
          <a:bodyPr/>
          <a:lstStyle>
            <a:lvl1pPr>
              <a:defRPr sz="3600" b="1">
                <a:latin typeface="+mn-lt"/>
                <a:ea typeface="+mn-ea"/>
                <a:cs typeface="+mn-cs"/>
                <a:sym typeface="Helvetica"/>
              </a:defRPr>
            </a:lvl1pPr>
          </a:lstStyle>
          <a:p>
            <a:r>
              <a:rPr dirty="0"/>
              <a:t>Importance/</a:t>
            </a:r>
            <a:r>
              <a:rPr lang="en-US" dirty="0"/>
              <a:t>d</a:t>
            </a:r>
            <a:r>
              <a:rPr dirty="0"/>
              <a:t>ifficulty </a:t>
            </a:r>
            <a:r>
              <a:rPr lang="en-US" dirty="0"/>
              <a:t>m</a:t>
            </a:r>
            <a:r>
              <a:rPr dirty="0"/>
              <a:t>atrix</a:t>
            </a:r>
          </a:p>
        </p:txBody>
      </p:sp>
      <p:sp>
        <p:nvSpPr>
          <p:cNvPr id="1839" name="Rounded Rectangle"/>
          <p:cNvSpPr/>
          <p:nvPr/>
        </p:nvSpPr>
        <p:spPr>
          <a:xfrm>
            <a:off x="2864014" y="1735093"/>
            <a:ext cx="5357434" cy="4199299"/>
          </a:xfrm>
          <a:prstGeom prst="roundRect">
            <a:avLst>
              <a:gd name="adj" fmla="val 3896"/>
            </a:avLst>
          </a:prstGeom>
          <a:solidFill>
            <a:srgbClr val="434343"/>
          </a:solidFill>
          <a:ln w="12700">
            <a:miter lim="400000"/>
          </a:ln>
        </p:spPr>
        <p:txBody>
          <a:bodyPr lIns="45719" rIns="45719" anchor="ctr"/>
          <a:lstStyle/>
          <a:p>
            <a:pPr>
              <a:defRPr>
                <a:solidFill>
                  <a:srgbClr val="000000"/>
                </a:solidFill>
              </a:defRPr>
            </a:pPr>
            <a:endParaRPr/>
          </a:p>
        </p:txBody>
      </p:sp>
      <p:grpSp>
        <p:nvGrpSpPr>
          <p:cNvPr id="1850" name="Group"/>
          <p:cNvGrpSpPr/>
          <p:nvPr/>
        </p:nvGrpSpPr>
        <p:grpSpPr>
          <a:xfrm>
            <a:off x="3310841" y="1748320"/>
            <a:ext cx="4463780" cy="4172846"/>
            <a:chOff x="0" y="0"/>
            <a:chExt cx="4463779" cy="4172845"/>
          </a:xfrm>
        </p:grpSpPr>
        <p:sp>
          <p:nvSpPr>
            <p:cNvPr id="1840" name="Line"/>
            <p:cNvSpPr/>
            <p:nvPr/>
          </p:nvSpPr>
          <p:spPr>
            <a:xfrm flipH="1">
              <a:off x="-1" y="0"/>
              <a:ext cx="2"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1" name="Line"/>
            <p:cNvSpPr/>
            <p:nvPr/>
          </p:nvSpPr>
          <p:spPr>
            <a:xfrm flipH="1">
              <a:off x="446377"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2" name="Line"/>
            <p:cNvSpPr/>
            <p:nvPr/>
          </p:nvSpPr>
          <p:spPr>
            <a:xfrm flipH="1">
              <a:off x="892755"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3" name="Line"/>
            <p:cNvSpPr/>
            <p:nvPr/>
          </p:nvSpPr>
          <p:spPr>
            <a:xfrm flipH="1">
              <a:off x="1339133"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4" name="Line"/>
            <p:cNvSpPr/>
            <p:nvPr/>
          </p:nvSpPr>
          <p:spPr>
            <a:xfrm flipH="1">
              <a:off x="1785511"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5" name="Line"/>
            <p:cNvSpPr/>
            <p:nvPr/>
          </p:nvSpPr>
          <p:spPr>
            <a:xfrm flipH="1">
              <a:off x="2678267"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6" name="Line"/>
            <p:cNvSpPr/>
            <p:nvPr/>
          </p:nvSpPr>
          <p:spPr>
            <a:xfrm flipH="1">
              <a:off x="3124645"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7" name="Line"/>
            <p:cNvSpPr/>
            <p:nvPr/>
          </p:nvSpPr>
          <p:spPr>
            <a:xfrm flipH="1">
              <a:off x="3571023"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8" name="Line"/>
            <p:cNvSpPr/>
            <p:nvPr/>
          </p:nvSpPr>
          <p:spPr>
            <a:xfrm flipH="1">
              <a:off x="4017401"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9" name="Line"/>
            <p:cNvSpPr/>
            <p:nvPr/>
          </p:nvSpPr>
          <p:spPr>
            <a:xfrm flipH="1">
              <a:off x="4463779"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sp>
        <p:nvSpPr>
          <p:cNvPr id="1851" name="Line"/>
          <p:cNvSpPr/>
          <p:nvPr/>
        </p:nvSpPr>
        <p:spPr>
          <a:xfrm>
            <a:off x="2786425" y="3834742"/>
            <a:ext cx="5512613" cy="1"/>
          </a:xfrm>
          <a:prstGeom prst="line">
            <a:avLst/>
          </a:prstGeom>
          <a:ln>
            <a:solidFill>
              <a:srgbClr val="CCCCCC"/>
            </a:solidFill>
            <a:headEnd type="triangle"/>
            <a:tailEnd type="triangle"/>
          </a:ln>
        </p:spPr>
        <p:txBody>
          <a:bodyPr lIns="45719" rIns="45719"/>
          <a:lstStyle/>
          <a:p>
            <a:endParaRPr/>
          </a:p>
        </p:txBody>
      </p:sp>
      <p:sp>
        <p:nvSpPr>
          <p:cNvPr id="1852" name="More Difficult"/>
          <p:cNvSpPr/>
          <p:nvPr/>
        </p:nvSpPr>
        <p:spPr>
          <a:xfrm>
            <a:off x="4757641" y="1014705"/>
            <a:ext cx="1573801"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dirty="0"/>
              <a:t>More Difficult</a:t>
            </a:r>
          </a:p>
        </p:txBody>
      </p:sp>
      <p:sp>
        <p:nvSpPr>
          <p:cNvPr id="1853" name="Less Difficult"/>
          <p:cNvSpPr/>
          <p:nvPr/>
        </p:nvSpPr>
        <p:spPr>
          <a:xfrm>
            <a:off x="4742534" y="6006412"/>
            <a:ext cx="1573801"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a:t>Less Difficult</a:t>
            </a:r>
          </a:p>
        </p:txBody>
      </p:sp>
      <p:sp>
        <p:nvSpPr>
          <p:cNvPr id="1854" name="More Important"/>
          <p:cNvSpPr/>
          <p:nvPr/>
        </p:nvSpPr>
        <p:spPr>
          <a:xfrm rot="5400000">
            <a:off x="7855819" y="3411515"/>
            <a:ext cx="1573800"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a:t>More Important</a:t>
            </a:r>
          </a:p>
        </p:txBody>
      </p:sp>
      <p:sp>
        <p:nvSpPr>
          <p:cNvPr id="1855" name="Less Important"/>
          <p:cNvSpPr/>
          <p:nvPr/>
        </p:nvSpPr>
        <p:spPr>
          <a:xfrm rot="16200000">
            <a:off x="1632721" y="3445364"/>
            <a:ext cx="1573801" cy="800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2000"/>
              <a:t>Less Important</a:t>
            </a:r>
          </a:p>
        </p:txBody>
      </p:sp>
      <p:grpSp>
        <p:nvGrpSpPr>
          <p:cNvPr id="1864" name="Group"/>
          <p:cNvGrpSpPr/>
          <p:nvPr/>
        </p:nvGrpSpPr>
        <p:grpSpPr>
          <a:xfrm rot="16200000">
            <a:off x="3157854" y="1778617"/>
            <a:ext cx="3529964" cy="4124866"/>
            <a:chOff x="0" y="0"/>
            <a:chExt cx="3529962" cy="4124864"/>
          </a:xfrm>
        </p:grpSpPr>
        <p:sp>
          <p:nvSpPr>
            <p:cNvPr id="1856" name="Line"/>
            <p:cNvSpPr/>
            <p:nvPr/>
          </p:nvSpPr>
          <p:spPr>
            <a:xfrm flipH="1">
              <a:off x="-1" y="0"/>
              <a:ext cx="2"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57" name="Line"/>
            <p:cNvSpPr/>
            <p:nvPr/>
          </p:nvSpPr>
          <p:spPr>
            <a:xfrm flipH="1">
              <a:off x="44124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58" name="Line"/>
            <p:cNvSpPr/>
            <p:nvPr/>
          </p:nvSpPr>
          <p:spPr>
            <a:xfrm flipH="1">
              <a:off x="882490"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59" name="Line"/>
            <p:cNvSpPr/>
            <p:nvPr/>
          </p:nvSpPr>
          <p:spPr>
            <a:xfrm flipH="1">
              <a:off x="132373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0" name="Line"/>
            <p:cNvSpPr/>
            <p:nvPr/>
          </p:nvSpPr>
          <p:spPr>
            <a:xfrm flipH="1">
              <a:off x="2206226"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1" name="Line"/>
            <p:cNvSpPr/>
            <p:nvPr/>
          </p:nvSpPr>
          <p:spPr>
            <a:xfrm flipH="1">
              <a:off x="2647471"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2" name="Line"/>
            <p:cNvSpPr/>
            <p:nvPr/>
          </p:nvSpPr>
          <p:spPr>
            <a:xfrm flipH="1">
              <a:off x="3088717"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3" name="Line"/>
            <p:cNvSpPr/>
            <p:nvPr/>
          </p:nvSpPr>
          <p:spPr>
            <a:xfrm flipH="1">
              <a:off x="3529962"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grpSp>
        <p:nvGrpSpPr>
          <p:cNvPr id="1873" name="Group"/>
          <p:cNvGrpSpPr/>
          <p:nvPr/>
        </p:nvGrpSpPr>
        <p:grpSpPr>
          <a:xfrm rot="16200000">
            <a:off x="4397645" y="1778617"/>
            <a:ext cx="3529963" cy="4124866"/>
            <a:chOff x="0" y="0"/>
            <a:chExt cx="3529962" cy="4124864"/>
          </a:xfrm>
        </p:grpSpPr>
        <p:sp>
          <p:nvSpPr>
            <p:cNvPr id="1865" name="Line"/>
            <p:cNvSpPr/>
            <p:nvPr/>
          </p:nvSpPr>
          <p:spPr>
            <a:xfrm flipH="1">
              <a:off x="-1" y="0"/>
              <a:ext cx="2"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6" name="Line"/>
            <p:cNvSpPr/>
            <p:nvPr/>
          </p:nvSpPr>
          <p:spPr>
            <a:xfrm flipH="1">
              <a:off x="44124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7" name="Line"/>
            <p:cNvSpPr/>
            <p:nvPr/>
          </p:nvSpPr>
          <p:spPr>
            <a:xfrm flipH="1">
              <a:off x="882490"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8" name="Line"/>
            <p:cNvSpPr/>
            <p:nvPr/>
          </p:nvSpPr>
          <p:spPr>
            <a:xfrm flipH="1">
              <a:off x="132373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9" name="Line"/>
            <p:cNvSpPr/>
            <p:nvPr/>
          </p:nvSpPr>
          <p:spPr>
            <a:xfrm flipH="1">
              <a:off x="2206226"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70" name="Line"/>
            <p:cNvSpPr/>
            <p:nvPr/>
          </p:nvSpPr>
          <p:spPr>
            <a:xfrm flipH="1">
              <a:off x="2647471"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71" name="Line"/>
            <p:cNvSpPr/>
            <p:nvPr/>
          </p:nvSpPr>
          <p:spPr>
            <a:xfrm flipH="1">
              <a:off x="3088717"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72" name="Line"/>
            <p:cNvSpPr/>
            <p:nvPr/>
          </p:nvSpPr>
          <p:spPr>
            <a:xfrm flipH="1">
              <a:off x="3529962"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sp>
        <p:nvSpPr>
          <p:cNvPr id="1874" name="Line"/>
          <p:cNvSpPr/>
          <p:nvPr/>
        </p:nvSpPr>
        <p:spPr>
          <a:xfrm flipH="1">
            <a:off x="5542731" y="1666185"/>
            <a:ext cx="1" cy="4358546"/>
          </a:xfrm>
          <a:prstGeom prst="line">
            <a:avLst/>
          </a:prstGeom>
          <a:ln>
            <a:solidFill>
              <a:srgbClr val="CCCCCC"/>
            </a:solidFill>
            <a:headEnd type="triangle"/>
            <a:tailEnd type="triangle"/>
          </a:ln>
        </p:spPr>
        <p:txBody>
          <a:bodyPr lIns="45719" rIns="45719"/>
          <a:lstStyle/>
          <a:p>
            <a:endParaRPr/>
          </a:p>
        </p:txBody>
      </p:sp>
      <p:sp>
        <p:nvSpPr>
          <p:cNvPr id="41" name="Our Approach"/>
          <p:cNvSpPr/>
          <p:nvPr/>
        </p:nvSpPr>
        <p:spPr>
          <a:xfrm>
            <a:off x="489200" y="690122"/>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Visioning</a:t>
            </a:r>
          </a:p>
        </p:txBody>
      </p:sp>
    </p:spTree>
    <p:extLst>
      <p:ext uri="{BB962C8B-B14F-4D97-AF65-F5344CB8AC3E}">
        <p14:creationId xmlns:p14="http://schemas.microsoft.com/office/powerpoint/2010/main" val="339130908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8"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879" name="Importance/Difficulty Matrix"/>
          <p:cNvSpPr>
            <a:spLocks noGrp="1"/>
          </p:cNvSpPr>
          <p:nvPr>
            <p:ph type="title"/>
          </p:nvPr>
        </p:nvSpPr>
        <p:spPr>
          <a:xfrm>
            <a:off x="2455199" y="593375"/>
            <a:ext cx="6377102" cy="763501"/>
          </a:xfrm>
          <a:prstGeom prst="rect">
            <a:avLst/>
          </a:prstGeom>
        </p:spPr>
        <p:txBody>
          <a:bodyPr/>
          <a:lstStyle>
            <a:lvl1pPr>
              <a:defRPr sz="3600" b="1">
                <a:latin typeface="+mn-lt"/>
                <a:ea typeface="+mn-ea"/>
                <a:cs typeface="+mn-cs"/>
                <a:sym typeface="Helvetica"/>
              </a:defRPr>
            </a:lvl1pPr>
          </a:lstStyle>
          <a:p>
            <a:r>
              <a:rPr dirty="0"/>
              <a:t>Importance/</a:t>
            </a:r>
            <a:r>
              <a:rPr lang="en-US" dirty="0"/>
              <a:t>d</a:t>
            </a:r>
            <a:r>
              <a:rPr dirty="0"/>
              <a:t>ifficulty </a:t>
            </a:r>
            <a:r>
              <a:rPr lang="en-US" dirty="0"/>
              <a:t>m</a:t>
            </a:r>
            <a:r>
              <a:rPr dirty="0"/>
              <a:t>atrix</a:t>
            </a:r>
          </a:p>
        </p:txBody>
      </p:sp>
      <p:sp>
        <p:nvSpPr>
          <p:cNvPr id="1880" name="Each person selects two ideas to move forward.…"/>
          <p:cNvSpPr>
            <a:spLocks noGrp="1"/>
          </p:cNvSpPr>
          <p:nvPr>
            <p:ph type="body" sz="half" idx="1"/>
          </p:nvPr>
        </p:nvSpPr>
        <p:spPr>
          <a:xfrm>
            <a:off x="2455099" y="1474075"/>
            <a:ext cx="6441301" cy="5072499"/>
          </a:xfrm>
          <a:prstGeom prst="rect">
            <a:avLst/>
          </a:prstGeom>
        </p:spPr>
        <p:txBody>
          <a:bodyPr>
            <a:noAutofit/>
          </a:bodyPr>
          <a:lstStyle/>
          <a:p>
            <a:pPr marL="457200" indent="-330200">
              <a:lnSpc>
                <a:spcPct val="110000"/>
              </a:lnSpc>
              <a:spcBef>
                <a:spcPts val="900"/>
              </a:spcBef>
              <a:buClr>
                <a:srgbClr val="0098A2"/>
              </a:buClr>
              <a:buSzPct val="100000"/>
              <a:buAutoNum type="arabicPeriod"/>
              <a:defRPr sz="1600">
                <a:solidFill>
                  <a:srgbClr val="CCCCCC"/>
                </a:solidFill>
                <a:latin typeface="+mn-lt"/>
                <a:ea typeface="+mn-ea"/>
                <a:cs typeface="+mn-cs"/>
                <a:sym typeface="Helvetica"/>
              </a:defRPr>
            </a:pPr>
            <a:r>
              <a:rPr sz="2000" dirty="0"/>
              <a:t>As a team </a:t>
            </a:r>
            <a:r>
              <a:rPr lang="en-US" sz="2000" dirty="0"/>
              <a:t>discuss</a:t>
            </a:r>
            <a:r>
              <a:rPr sz="2000" dirty="0"/>
              <a:t> what your specific</a:t>
            </a:r>
            <a:r>
              <a:rPr sz="2000" b="1" dirty="0"/>
              <a:t> definitions</a:t>
            </a:r>
            <a:r>
              <a:rPr sz="2000" dirty="0"/>
              <a:t> for importance and difficulty are.</a:t>
            </a:r>
          </a:p>
          <a:p>
            <a:pPr marL="457200" indent="-330200">
              <a:lnSpc>
                <a:spcPct val="110000"/>
              </a:lnSpc>
              <a:spcBef>
                <a:spcPts val="900"/>
              </a:spcBef>
              <a:buClr>
                <a:srgbClr val="0098A2"/>
              </a:buClr>
              <a:buSzPct val="100000"/>
              <a:buAutoNum type="arabicPeriod"/>
              <a:defRPr sz="1600">
                <a:solidFill>
                  <a:srgbClr val="CCCCCC"/>
                </a:solidFill>
                <a:latin typeface="+mn-lt"/>
                <a:ea typeface="+mn-ea"/>
                <a:cs typeface="+mn-cs"/>
                <a:sym typeface="Helvetica"/>
              </a:defRPr>
            </a:pPr>
            <a:r>
              <a:rPr lang="en-US" sz="2000" dirty="0"/>
              <a:t>First, t</a:t>
            </a:r>
            <a:r>
              <a:rPr sz="2000" dirty="0"/>
              <a:t>ake your ideas and </a:t>
            </a:r>
            <a:r>
              <a:rPr lang="en-US" sz="2000" b="1" dirty="0"/>
              <a:t>force rank</a:t>
            </a:r>
            <a:r>
              <a:rPr sz="2000" dirty="0"/>
              <a:t> them across the matrix from least to most</a:t>
            </a:r>
            <a:r>
              <a:rPr sz="2000" b="1" dirty="0"/>
              <a:t> important</a:t>
            </a:r>
            <a:r>
              <a:rPr sz="2000" dirty="0"/>
              <a:t>. This will require discussion and collaboration.</a:t>
            </a:r>
          </a:p>
          <a:p>
            <a:pPr marL="457200" indent="-330200">
              <a:lnSpc>
                <a:spcPct val="110000"/>
              </a:lnSpc>
              <a:spcBef>
                <a:spcPts val="900"/>
              </a:spcBef>
              <a:buClr>
                <a:srgbClr val="0098A2"/>
              </a:buClr>
              <a:buSzPct val="100000"/>
              <a:buAutoNum type="arabicPeriod"/>
              <a:defRPr sz="1600">
                <a:solidFill>
                  <a:srgbClr val="CCCCCC"/>
                </a:solidFill>
                <a:latin typeface="+mn-lt"/>
                <a:ea typeface="+mn-ea"/>
                <a:cs typeface="+mn-cs"/>
                <a:sym typeface="Helvetica"/>
              </a:defRPr>
            </a:pPr>
            <a:r>
              <a:rPr sz="2000" dirty="0"/>
              <a:t>Once in place on the horizontal axis do not move your Post-Its horizontally. While keeping them in order, move them up or down depending on their </a:t>
            </a:r>
            <a:r>
              <a:rPr sz="2000" b="1" dirty="0"/>
              <a:t>difficulty</a:t>
            </a:r>
            <a:r>
              <a:rPr sz="2000" dirty="0"/>
              <a:t> in relation to one another.</a:t>
            </a:r>
          </a:p>
        </p:txBody>
      </p:sp>
      <p:sp>
        <p:nvSpPr>
          <p:cNvPr id="6"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Visioning</a:t>
            </a:r>
          </a:p>
        </p:txBody>
      </p:sp>
    </p:spTree>
    <p:extLst>
      <p:ext uri="{BB962C8B-B14F-4D97-AF65-F5344CB8AC3E}">
        <p14:creationId xmlns:p14="http://schemas.microsoft.com/office/powerpoint/2010/main" val="227388624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 name="Line"/>
          <p:cNvSpPr/>
          <p:nvPr/>
        </p:nvSpPr>
        <p:spPr>
          <a:xfrm flipH="1">
            <a:off x="2027771" y="876306"/>
            <a:ext cx="1" cy="5417701"/>
          </a:xfrm>
          <a:prstGeom prst="line">
            <a:avLst/>
          </a:prstGeom>
          <a:ln>
            <a:solidFill>
              <a:srgbClr val="CCEAEC"/>
            </a:solidFill>
          </a:ln>
        </p:spPr>
        <p:txBody>
          <a:bodyPr lIns="45719" rIns="45719"/>
          <a:lstStyle/>
          <a:p>
            <a:endParaRPr/>
          </a:p>
        </p:txBody>
      </p:sp>
      <p:sp>
        <p:nvSpPr>
          <p:cNvPr id="1838" name="Importance/Difficulty Matrix"/>
          <p:cNvSpPr>
            <a:spLocks noGrp="1"/>
          </p:cNvSpPr>
          <p:nvPr>
            <p:ph type="title"/>
          </p:nvPr>
        </p:nvSpPr>
        <p:spPr>
          <a:xfrm>
            <a:off x="2451470" y="395638"/>
            <a:ext cx="6377102" cy="763501"/>
          </a:xfrm>
          <a:prstGeom prst="rect">
            <a:avLst/>
          </a:prstGeom>
        </p:spPr>
        <p:txBody>
          <a:bodyPr/>
          <a:lstStyle>
            <a:lvl1pPr>
              <a:defRPr sz="3600" b="1">
                <a:latin typeface="+mn-lt"/>
                <a:ea typeface="+mn-ea"/>
                <a:cs typeface="+mn-cs"/>
                <a:sym typeface="Helvetica"/>
              </a:defRPr>
            </a:lvl1pPr>
          </a:lstStyle>
          <a:p>
            <a:r>
              <a:rPr dirty="0"/>
              <a:t>Importance/</a:t>
            </a:r>
            <a:r>
              <a:rPr lang="en-US" dirty="0"/>
              <a:t>d</a:t>
            </a:r>
            <a:r>
              <a:rPr dirty="0"/>
              <a:t>ifficulty </a:t>
            </a:r>
            <a:r>
              <a:rPr lang="en-US" dirty="0"/>
              <a:t>m</a:t>
            </a:r>
            <a:r>
              <a:rPr dirty="0"/>
              <a:t>atrix</a:t>
            </a:r>
          </a:p>
        </p:txBody>
      </p:sp>
      <p:sp>
        <p:nvSpPr>
          <p:cNvPr id="1839" name="Rounded Rectangle"/>
          <p:cNvSpPr/>
          <p:nvPr/>
        </p:nvSpPr>
        <p:spPr>
          <a:xfrm>
            <a:off x="2864014" y="1735093"/>
            <a:ext cx="5357434" cy="4199299"/>
          </a:xfrm>
          <a:prstGeom prst="roundRect">
            <a:avLst>
              <a:gd name="adj" fmla="val 3896"/>
            </a:avLst>
          </a:prstGeom>
          <a:solidFill>
            <a:srgbClr val="434343"/>
          </a:solidFill>
          <a:ln w="12700">
            <a:miter lim="400000"/>
          </a:ln>
        </p:spPr>
        <p:txBody>
          <a:bodyPr lIns="45719" rIns="45719" anchor="ctr"/>
          <a:lstStyle/>
          <a:p>
            <a:pPr>
              <a:defRPr>
                <a:solidFill>
                  <a:srgbClr val="000000"/>
                </a:solidFill>
              </a:defRPr>
            </a:pPr>
            <a:endParaRPr/>
          </a:p>
        </p:txBody>
      </p:sp>
      <p:grpSp>
        <p:nvGrpSpPr>
          <p:cNvPr id="1850" name="Group"/>
          <p:cNvGrpSpPr/>
          <p:nvPr/>
        </p:nvGrpSpPr>
        <p:grpSpPr>
          <a:xfrm>
            <a:off x="3310841" y="1748320"/>
            <a:ext cx="4463780" cy="4172846"/>
            <a:chOff x="0" y="0"/>
            <a:chExt cx="4463779" cy="4172845"/>
          </a:xfrm>
        </p:grpSpPr>
        <p:sp>
          <p:nvSpPr>
            <p:cNvPr id="1840" name="Line"/>
            <p:cNvSpPr/>
            <p:nvPr/>
          </p:nvSpPr>
          <p:spPr>
            <a:xfrm flipH="1">
              <a:off x="-1" y="0"/>
              <a:ext cx="2"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1" name="Line"/>
            <p:cNvSpPr/>
            <p:nvPr/>
          </p:nvSpPr>
          <p:spPr>
            <a:xfrm flipH="1">
              <a:off x="446377"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2" name="Line"/>
            <p:cNvSpPr/>
            <p:nvPr/>
          </p:nvSpPr>
          <p:spPr>
            <a:xfrm flipH="1">
              <a:off x="892755"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3" name="Line"/>
            <p:cNvSpPr/>
            <p:nvPr/>
          </p:nvSpPr>
          <p:spPr>
            <a:xfrm flipH="1">
              <a:off x="1339133"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4" name="Line"/>
            <p:cNvSpPr/>
            <p:nvPr/>
          </p:nvSpPr>
          <p:spPr>
            <a:xfrm flipH="1">
              <a:off x="1785511"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5" name="Line"/>
            <p:cNvSpPr/>
            <p:nvPr/>
          </p:nvSpPr>
          <p:spPr>
            <a:xfrm flipH="1">
              <a:off x="2678267"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6" name="Line"/>
            <p:cNvSpPr/>
            <p:nvPr/>
          </p:nvSpPr>
          <p:spPr>
            <a:xfrm flipH="1">
              <a:off x="3124645"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7" name="Line"/>
            <p:cNvSpPr/>
            <p:nvPr/>
          </p:nvSpPr>
          <p:spPr>
            <a:xfrm flipH="1">
              <a:off x="3571023"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8" name="Line"/>
            <p:cNvSpPr/>
            <p:nvPr/>
          </p:nvSpPr>
          <p:spPr>
            <a:xfrm flipH="1">
              <a:off x="4017401"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49" name="Line"/>
            <p:cNvSpPr/>
            <p:nvPr/>
          </p:nvSpPr>
          <p:spPr>
            <a:xfrm flipH="1">
              <a:off x="4463779" y="0"/>
              <a:ext cx="1" cy="4172846"/>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sp>
        <p:nvSpPr>
          <p:cNvPr id="1851" name="Line"/>
          <p:cNvSpPr/>
          <p:nvPr/>
        </p:nvSpPr>
        <p:spPr>
          <a:xfrm>
            <a:off x="2786425" y="3834742"/>
            <a:ext cx="5512613" cy="1"/>
          </a:xfrm>
          <a:prstGeom prst="line">
            <a:avLst/>
          </a:prstGeom>
          <a:ln>
            <a:solidFill>
              <a:srgbClr val="CCCCCC"/>
            </a:solidFill>
            <a:headEnd type="triangle"/>
            <a:tailEnd type="triangle"/>
          </a:ln>
        </p:spPr>
        <p:txBody>
          <a:bodyPr lIns="45719" rIns="45719"/>
          <a:lstStyle/>
          <a:p>
            <a:endParaRPr/>
          </a:p>
        </p:txBody>
      </p:sp>
      <p:sp>
        <p:nvSpPr>
          <p:cNvPr id="1852" name="More Difficult"/>
          <p:cNvSpPr/>
          <p:nvPr/>
        </p:nvSpPr>
        <p:spPr>
          <a:xfrm>
            <a:off x="4698586" y="1026091"/>
            <a:ext cx="1573801" cy="73863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1800" dirty="0"/>
              <a:t>More Difficult</a:t>
            </a:r>
          </a:p>
        </p:txBody>
      </p:sp>
      <p:sp>
        <p:nvSpPr>
          <p:cNvPr id="1853" name="Less Difficult"/>
          <p:cNvSpPr/>
          <p:nvPr/>
        </p:nvSpPr>
        <p:spPr>
          <a:xfrm>
            <a:off x="4755786" y="6006412"/>
            <a:ext cx="1573801" cy="73863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1800"/>
              <a:t>Less Difficult</a:t>
            </a:r>
          </a:p>
        </p:txBody>
      </p:sp>
      <p:sp>
        <p:nvSpPr>
          <p:cNvPr id="1854" name="More Important"/>
          <p:cNvSpPr/>
          <p:nvPr/>
        </p:nvSpPr>
        <p:spPr>
          <a:xfrm rot="5400000">
            <a:off x="7849695" y="3543369"/>
            <a:ext cx="1573800" cy="73863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1800"/>
              <a:t>More Important</a:t>
            </a:r>
          </a:p>
        </p:txBody>
      </p:sp>
      <p:sp>
        <p:nvSpPr>
          <p:cNvPr id="1855" name="Less Important"/>
          <p:cNvSpPr/>
          <p:nvPr/>
        </p:nvSpPr>
        <p:spPr>
          <a:xfrm rot="16200000">
            <a:off x="1664569" y="3470039"/>
            <a:ext cx="1573801" cy="73863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1200" b="1">
                <a:solidFill>
                  <a:srgbClr val="FAA61A"/>
                </a:solidFill>
                <a:latin typeface="+mn-lt"/>
                <a:ea typeface="+mn-ea"/>
                <a:cs typeface="+mn-cs"/>
                <a:sym typeface="Helvetica"/>
              </a:defRPr>
            </a:lvl1pPr>
          </a:lstStyle>
          <a:p>
            <a:r>
              <a:rPr sz="1800"/>
              <a:t>Less Important</a:t>
            </a:r>
          </a:p>
        </p:txBody>
      </p:sp>
      <p:grpSp>
        <p:nvGrpSpPr>
          <p:cNvPr id="1864" name="Group"/>
          <p:cNvGrpSpPr/>
          <p:nvPr/>
        </p:nvGrpSpPr>
        <p:grpSpPr>
          <a:xfrm rot="16200000">
            <a:off x="3157854" y="1778617"/>
            <a:ext cx="3529964" cy="4124866"/>
            <a:chOff x="0" y="0"/>
            <a:chExt cx="3529962" cy="4124864"/>
          </a:xfrm>
        </p:grpSpPr>
        <p:sp>
          <p:nvSpPr>
            <p:cNvPr id="1856" name="Line"/>
            <p:cNvSpPr/>
            <p:nvPr/>
          </p:nvSpPr>
          <p:spPr>
            <a:xfrm flipH="1">
              <a:off x="-1" y="0"/>
              <a:ext cx="2"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57" name="Line"/>
            <p:cNvSpPr/>
            <p:nvPr/>
          </p:nvSpPr>
          <p:spPr>
            <a:xfrm flipH="1">
              <a:off x="44124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58" name="Line"/>
            <p:cNvSpPr/>
            <p:nvPr/>
          </p:nvSpPr>
          <p:spPr>
            <a:xfrm flipH="1">
              <a:off x="882490"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59" name="Line"/>
            <p:cNvSpPr/>
            <p:nvPr/>
          </p:nvSpPr>
          <p:spPr>
            <a:xfrm flipH="1">
              <a:off x="132373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0" name="Line"/>
            <p:cNvSpPr/>
            <p:nvPr/>
          </p:nvSpPr>
          <p:spPr>
            <a:xfrm flipH="1">
              <a:off x="2206226"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1" name="Line"/>
            <p:cNvSpPr/>
            <p:nvPr/>
          </p:nvSpPr>
          <p:spPr>
            <a:xfrm flipH="1">
              <a:off x="2647471"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2" name="Line"/>
            <p:cNvSpPr/>
            <p:nvPr/>
          </p:nvSpPr>
          <p:spPr>
            <a:xfrm flipH="1">
              <a:off x="3088717"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3" name="Line"/>
            <p:cNvSpPr/>
            <p:nvPr/>
          </p:nvSpPr>
          <p:spPr>
            <a:xfrm flipH="1">
              <a:off x="3529962"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grpSp>
        <p:nvGrpSpPr>
          <p:cNvPr id="1873" name="Group"/>
          <p:cNvGrpSpPr/>
          <p:nvPr/>
        </p:nvGrpSpPr>
        <p:grpSpPr>
          <a:xfrm rot="16200000">
            <a:off x="4397645" y="1778617"/>
            <a:ext cx="3529963" cy="4124866"/>
            <a:chOff x="0" y="0"/>
            <a:chExt cx="3529962" cy="4124864"/>
          </a:xfrm>
        </p:grpSpPr>
        <p:sp>
          <p:nvSpPr>
            <p:cNvPr id="1865" name="Line"/>
            <p:cNvSpPr/>
            <p:nvPr/>
          </p:nvSpPr>
          <p:spPr>
            <a:xfrm flipH="1">
              <a:off x="-1" y="0"/>
              <a:ext cx="2"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6" name="Line"/>
            <p:cNvSpPr/>
            <p:nvPr/>
          </p:nvSpPr>
          <p:spPr>
            <a:xfrm flipH="1">
              <a:off x="44124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7" name="Line"/>
            <p:cNvSpPr/>
            <p:nvPr/>
          </p:nvSpPr>
          <p:spPr>
            <a:xfrm flipH="1">
              <a:off x="882490"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8" name="Line"/>
            <p:cNvSpPr/>
            <p:nvPr/>
          </p:nvSpPr>
          <p:spPr>
            <a:xfrm flipH="1">
              <a:off x="1323735"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69" name="Line"/>
            <p:cNvSpPr/>
            <p:nvPr/>
          </p:nvSpPr>
          <p:spPr>
            <a:xfrm flipH="1">
              <a:off x="2206226"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70" name="Line"/>
            <p:cNvSpPr/>
            <p:nvPr/>
          </p:nvSpPr>
          <p:spPr>
            <a:xfrm flipH="1">
              <a:off x="2647471"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71" name="Line"/>
            <p:cNvSpPr/>
            <p:nvPr/>
          </p:nvSpPr>
          <p:spPr>
            <a:xfrm flipH="1">
              <a:off x="3088717"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sp>
          <p:nvSpPr>
            <p:cNvPr id="1872" name="Line"/>
            <p:cNvSpPr/>
            <p:nvPr/>
          </p:nvSpPr>
          <p:spPr>
            <a:xfrm flipH="1">
              <a:off x="3529962" y="0"/>
              <a:ext cx="1" cy="4124865"/>
            </a:xfrm>
            <a:prstGeom prst="line">
              <a:avLst/>
            </a:prstGeom>
            <a:noFill/>
            <a:ln w="9525" cap="flat">
              <a:solidFill>
                <a:srgbClr val="666666"/>
              </a:solidFill>
              <a:prstDash val="solid"/>
              <a:round/>
            </a:ln>
            <a:effectLst/>
          </p:spPr>
          <p:txBody>
            <a:bodyPr wrap="square" lIns="45719" tIns="45719" rIns="45719" bIns="45719" numCol="1" anchor="t">
              <a:noAutofit/>
            </a:bodyPr>
            <a:lstStyle/>
            <a:p>
              <a:endParaRPr/>
            </a:p>
          </p:txBody>
        </p:sp>
      </p:grpSp>
      <p:sp>
        <p:nvSpPr>
          <p:cNvPr id="1874" name="Line"/>
          <p:cNvSpPr/>
          <p:nvPr/>
        </p:nvSpPr>
        <p:spPr>
          <a:xfrm flipH="1">
            <a:off x="5542731" y="1666185"/>
            <a:ext cx="1" cy="4358546"/>
          </a:xfrm>
          <a:prstGeom prst="line">
            <a:avLst/>
          </a:prstGeom>
          <a:ln>
            <a:solidFill>
              <a:srgbClr val="CCCCCC"/>
            </a:solidFill>
            <a:headEnd type="triangle"/>
            <a:tailEnd type="triangle"/>
          </a:ln>
        </p:spPr>
        <p:txBody>
          <a:bodyPr lIns="45719" rIns="45719"/>
          <a:lstStyle/>
          <a:p>
            <a:endParaRPr/>
          </a:p>
        </p:txBody>
      </p:sp>
      <p:sp>
        <p:nvSpPr>
          <p:cNvPr id="41" name="Our Approach"/>
          <p:cNvSpPr/>
          <p:nvPr/>
        </p:nvSpPr>
        <p:spPr>
          <a:xfrm>
            <a:off x="489200" y="690122"/>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Visioning</a:t>
            </a:r>
          </a:p>
        </p:txBody>
      </p:sp>
      <p:sp>
        <p:nvSpPr>
          <p:cNvPr id="2" name="Oval 1"/>
          <p:cNvSpPr/>
          <p:nvPr/>
        </p:nvSpPr>
        <p:spPr>
          <a:xfrm>
            <a:off x="5989109" y="2076066"/>
            <a:ext cx="1762833" cy="1323737"/>
          </a:xfrm>
          <a:prstGeom prst="ellipse">
            <a:avLst/>
          </a:prstGeom>
          <a:solidFill>
            <a:srgbClr val="0098A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2" name="Oval 41"/>
          <p:cNvSpPr/>
          <p:nvPr/>
        </p:nvSpPr>
        <p:spPr>
          <a:xfrm>
            <a:off x="3333520" y="2089296"/>
            <a:ext cx="1762833" cy="1323737"/>
          </a:xfrm>
          <a:prstGeom prst="ellipse">
            <a:avLst/>
          </a:prstGeom>
          <a:solidFill>
            <a:srgbClr val="0098A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3" name="Oval 42"/>
          <p:cNvSpPr/>
          <p:nvPr/>
        </p:nvSpPr>
        <p:spPr>
          <a:xfrm>
            <a:off x="3322179" y="4282294"/>
            <a:ext cx="1762833" cy="1323737"/>
          </a:xfrm>
          <a:prstGeom prst="ellipse">
            <a:avLst/>
          </a:prstGeom>
          <a:solidFill>
            <a:srgbClr val="0098A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44" name="Oval 43"/>
          <p:cNvSpPr/>
          <p:nvPr/>
        </p:nvSpPr>
        <p:spPr>
          <a:xfrm>
            <a:off x="6004178" y="4269069"/>
            <a:ext cx="1762833" cy="1323737"/>
          </a:xfrm>
          <a:prstGeom prst="ellipse">
            <a:avLst/>
          </a:prstGeom>
          <a:solidFill>
            <a:srgbClr val="0098A2"/>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
        <p:nvSpPr>
          <p:cNvPr id="3" name="TextBox 2"/>
          <p:cNvSpPr txBox="1"/>
          <p:nvPr/>
        </p:nvSpPr>
        <p:spPr>
          <a:xfrm>
            <a:off x="6182329" y="2575282"/>
            <a:ext cx="14335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Arial"/>
                <a:ea typeface="Arial"/>
                <a:cs typeface="Arial"/>
                <a:sym typeface="Arial"/>
              </a:rPr>
              <a:t>STRATEGIC</a:t>
            </a:r>
          </a:p>
        </p:txBody>
      </p:sp>
      <p:sp>
        <p:nvSpPr>
          <p:cNvPr id="46" name="TextBox 45"/>
          <p:cNvSpPr txBox="1"/>
          <p:nvPr/>
        </p:nvSpPr>
        <p:spPr>
          <a:xfrm>
            <a:off x="6202860" y="4751505"/>
            <a:ext cx="14335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Arial"/>
                <a:ea typeface="Arial"/>
                <a:cs typeface="Arial"/>
                <a:sym typeface="Arial"/>
              </a:rPr>
              <a:t>HIGH R.O.I.</a:t>
            </a:r>
          </a:p>
        </p:txBody>
      </p:sp>
      <p:sp>
        <p:nvSpPr>
          <p:cNvPr id="47" name="TextBox 46"/>
          <p:cNvSpPr txBox="1"/>
          <p:nvPr/>
        </p:nvSpPr>
        <p:spPr>
          <a:xfrm>
            <a:off x="3498307" y="4518432"/>
            <a:ext cx="143357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Arial"/>
                <a:ea typeface="Arial"/>
                <a:cs typeface="Arial"/>
                <a:sym typeface="Arial"/>
              </a:rPr>
              <a:t>LOW HANGING FRUIT</a:t>
            </a:r>
          </a:p>
        </p:txBody>
      </p:sp>
      <p:sp>
        <p:nvSpPr>
          <p:cNvPr id="48" name="TextBox 47"/>
          <p:cNvSpPr txBox="1"/>
          <p:nvPr/>
        </p:nvSpPr>
        <p:spPr>
          <a:xfrm>
            <a:off x="3498148" y="2575282"/>
            <a:ext cx="143357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FFFFFF"/>
                </a:solidFill>
                <a:effectLst/>
                <a:uFillTx/>
                <a:latin typeface="Arial"/>
                <a:ea typeface="Arial"/>
                <a:cs typeface="Arial"/>
                <a:sym typeface="Arial"/>
              </a:rPr>
              <a:t>LUXURY</a:t>
            </a:r>
          </a:p>
        </p:txBody>
      </p:sp>
    </p:spTree>
    <p:extLst>
      <p:ext uri="{BB962C8B-B14F-4D97-AF65-F5344CB8AC3E}">
        <p14:creationId xmlns:p14="http://schemas.microsoft.com/office/powerpoint/2010/main" val="322892810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derstand:…"/>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solidFill>
                  <a:schemeClr val="accent4"/>
                </a:solidFill>
              </a:rPr>
              <a:t>Prototype</a:t>
            </a:r>
            <a:r>
              <a:rPr dirty="0">
                <a:solidFill>
                  <a:schemeClr val="accent4"/>
                </a:solidFill>
              </a:rPr>
              <a:t>:</a:t>
            </a:r>
          </a:p>
          <a:p>
            <a:pPr>
              <a:defRPr sz="4800" b="1">
                <a:latin typeface="+mn-lt"/>
                <a:ea typeface="+mn-ea"/>
                <a:cs typeface="+mn-cs"/>
                <a:sym typeface="Helvetica"/>
              </a:defRPr>
            </a:pPr>
            <a:r>
              <a:rPr lang="en-US" dirty="0"/>
              <a:t>Learning by making</a:t>
            </a:r>
            <a:endParaRPr dirty="0"/>
          </a:p>
        </p:txBody>
      </p:sp>
      <p:sp>
        <p:nvSpPr>
          <p:cNvPr id="6"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7" name="Logo_white.png" descr="Logo_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8"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262174188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HCD_Process_diagram.jpg" descr="HCD_Process_diagra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764" y="-41902"/>
            <a:ext cx="9144001" cy="6941805"/>
          </a:xfrm>
          <a:prstGeom prst="rect">
            <a:avLst/>
          </a:prstGeom>
          <a:ln w="12700">
            <a:miter lim="400000"/>
          </a:ln>
        </p:spPr>
      </p:pic>
      <p:sp>
        <p:nvSpPr>
          <p:cNvPr id="2" name="Oval 1"/>
          <p:cNvSpPr/>
          <p:nvPr/>
        </p:nvSpPr>
        <p:spPr>
          <a:xfrm>
            <a:off x="431800" y="4203700"/>
            <a:ext cx="3302000" cy="1181100"/>
          </a:xfrm>
          <a:prstGeom prst="ellipse">
            <a:avLst/>
          </a:prstGeom>
          <a:solidFill>
            <a:srgbClr val="00B0F0">
              <a:alpha val="42000"/>
            </a:srgbClr>
          </a:solidFill>
          <a:ln w="508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287569822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sp>
        <p:nvSpPr>
          <p:cNvPr id="6" name="Congratulations for getting through Day 1!"/>
          <p:cNvSpPr>
            <a:spLocks noGrp="1"/>
          </p:cNvSpPr>
          <p:nvPr>
            <p:ph type="title"/>
          </p:nvPr>
        </p:nvSpPr>
        <p:spPr>
          <a:xfrm>
            <a:off x="348300" y="1241507"/>
            <a:ext cx="8447400" cy="1136367"/>
          </a:xfrm>
          <a:prstGeom prst="rect">
            <a:avLst/>
          </a:prstGeom>
        </p:spPr>
        <p:txBody>
          <a:bodyPr>
            <a:noAutofit/>
          </a:bodyPr>
          <a:lstStyle>
            <a:lvl1pPr algn="ctr" defTabSz="768095">
              <a:defRPr sz="6048" b="1">
                <a:latin typeface="+mn-lt"/>
                <a:ea typeface="+mn-ea"/>
                <a:cs typeface="+mn-cs"/>
                <a:sym typeface="Helvetica"/>
              </a:defRPr>
            </a:lvl1pPr>
          </a:lstStyle>
          <a:p>
            <a:pPr defTabSz="321457">
              <a:lnSpc>
                <a:spcPct val="120000"/>
              </a:lnSpc>
              <a:defRPr/>
            </a:pPr>
            <a:r>
              <a:rPr lang="en-US" sz="4000" dirty="0">
                <a:solidFill>
                  <a:schemeClr val="tx1"/>
                </a:solidFill>
                <a:latin typeface="Chivo" charset="0"/>
                <a:ea typeface="Chivo" charset="0"/>
                <a:cs typeface="Chivo" charset="0"/>
                <a:sym typeface="Brown" charset="0"/>
              </a:rPr>
              <a:t>I learned...</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relearned...</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wonder...</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was surprised... </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hope...</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plan to...</a:t>
            </a:r>
            <a:endParaRPr sz="3600" dirty="0">
              <a:solidFill>
                <a:schemeClr val="tx1"/>
              </a:solidFill>
              <a:latin typeface="Chivo" charset="0"/>
              <a:ea typeface="Chivo" charset="0"/>
              <a:cs typeface="Chivo" charset="0"/>
            </a:endParaRPr>
          </a:p>
        </p:txBody>
      </p:sp>
    </p:spTree>
    <p:extLst>
      <p:ext uri="{BB962C8B-B14F-4D97-AF65-F5344CB8AC3E}">
        <p14:creationId xmlns:p14="http://schemas.microsoft.com/office/powerpoint/2010/main" val="2811912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Packaging and handling data"/>
          <p:cNvSpPr>
            <a:spLocks noGrp="1"/>
          </p:cNvSpPr>
          <p:nvPr>
            <p:ph type="title"/>
          </p:nvPr>
        </p:nvSpPr>
        <p:spPr>
          <a:xfrm>
            <a:off x="2455199" y="593375"/>
            <a:ext cx="6377102" cy="1756482"/>
          </a:xfrm>
          <a:prstGeom prst="rect">
            <a:avLst/>
          </a:prstGeom>
        </p:spPr>
        <p:txBody>
          <a:bodyPr>
            <a:normAutofit/>
          </a:bodyPr>
          <a:lstStyle>
            <a:lvl1pPr>
              <a:defRPr sz="4800" b="1">
                <a:latin typeface="+mn-lt"/>
                <a:ea typeface="+mn-ea"/>
                <a:cs typeface="+mn-cs"/>
                <a:sym typeface="Helvetica"/>
              </a:defRPr>
            </a:lvl1pPr>
          </a:lstStyle>
          <a:p>
            <a:r>
              <a:rPr lang="en-US" sz="3600" dirty="0"/>
              <a:t>Packaging and</a:t>
            </a:r>
            <a:br>
              <a:rPr lang="en-US" sz="3600" dirty="0"/>
            </a:br>
            <a:r>
              <a:rPr lang="en-US" sz="3600" dirty="0"/>
              <a:t>handling data</a:t>
            </a:r>
            <a:endParaRPr sz="3600" dirty="0"/>
          </a:p>
        </p:txBody>
      </p:sp>
      <p:sp>
        <p:nvSpPr>
          <p:cNvPr id="144" name="On yellow post-its write out your data points.…"/>
          <p:cNvSpPr>
            <a:spLocks noGrp="1"/>
          </p:cNvSpPr>
          <p:nvPr>
            <p:ph type="body" sz="half" idx="1"/>
          </p:nvPr>
        </p:nvSpPr>
        <p:spPr>
          <a:xfrm>
            <a:off x="2455099" y="2092036"/>
            <a:ext cx="5871483" cy="4113839"/>
          </a:xfrm>
          <a:prstGeom prst="rect">
            <a:avLst/>
          </a:prstGeom>
        </p:spPr>
        <p:txBody>
          <a:bodyPr>
            <a:normAutofit/>
          </a:bodyPr>
          <a:lstStyle/>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t>On yellow post-its write out your data point</a:t>
            </a:r>
            <a:r>
              <a:rPr lang="en-US" sz="2000" dirty="0"/>
              <a:t>s— one per post-it (quotes and/or observations)</a:t>
            </a:r>
            <a:br>
              <a:rPr lang="en-US" sz="2000" dirty="0"/>
            </a:br>
            <a:endParaRPr sz="800" dirty="0"/>
          </a:p>
          <a:p>
            <a:pPr marL="459740" indent="-320040">
              <a:lnSpc>
                <a:spcPct val="110000"/>
              </a:lnSpc>
              <a:spcBef>
                <a:spcPts val="900"/>
              </a:spcBef>
              <a:buClr>
                <a:srgbClr val="0098A2"/>
              </a:buClr>
              <a:buSzPct val="100000"/>
              <a:buChar char="•"/>
              <a:defRPr sz="1600">
                <a:solidFill>
                  <a:srgbClr val="CCCCCC"/>
                </a:solidFill>
                <a:latin typeface="+mn-lt"/>
                <a:ea typeface="+mn-ea"/>
                <a:cs typeface="+mn-cs"/>
                <a:sym typeface="Helvetica"/>
              </a:defRPr>
            </a:pPr>
            <a:r>
              <a:rPr sz="2000" dirty="0"/>
              <a:t>Review photos, select observations</a:t>
            </a:r>
            <a:r>
              <a:rPr lang="en-US" sz="2000" dirty="0"/>
              <a:t>,</a:t>
            </a:r>
            <a:r>
              <a:rPr sz="2000" dirty="0"/>
              <a:t> </a:t>
            </a:r>
            <a:br>
              <a:rPr lang="en-US" sz="2000" dirty="0"/>
            </a:br>
            <a:r>
              <a:rPr sz="2000" dirty="0"/>
              <a:t>and write a keyword or brief description of </a:t>
            </a:r>
            <a:br>
              <a:rPr lang="en-US" sz="2000" dirty="0"/>
            </a:br>
            <a:r>
              <a:rPr sz="2000" dirty="0"/>
              <a:t>the selection</a:t>
            </a:r>
            <a:r>
              <a:rPr lang="en-US" sz="2000" dirty="0"/>
              <a:t>s</a:t>
            </a:r>
            <a:br>
              <a:rPr lang="en-US" sz="2000" dirty="0"/>
            </a:br>
            <a:endParaRPr sz="800" dirty="0"/>
          </a:p>
          <a:p>
            <a:pPr marL="139700">
              <a:lnSpc>
                <a:spcPct val="110000"/>
              </a:lnSpc>
              <a:spcBef>
                <a:spcPts val="900"/>
              </a:spcBef>
              <a:buClr>
                <a:srgbClr val="0098A2"/>
              </a:buClr>
              <a:buSzPct val="100000"/>
              <a:defRPr sz="1600">
                <a:solidFill>
                  <a:srgbClr val="CCCCCC"/>
                </a:solidFill>
                <a:latin typeface="+mn-lt"/>
                <a:ea typeface="+mn-ea"/>
                <a:cs typeface="+mn-cs"/>
                <a:sym typeface="Helvetica"/>
              </a:defRPr>
            </a:pPr>
            <a:br>
              <a:rPr lang="en-US" sz="2000" dirty="0"/>
            </a:br>
            <a:endParaRPr sz="800" dirty="0"/>
          </a:p>
        </p:txBody>
      </p:sp>
      <p:sp>
        <p:nvSpPr>
          <p:cNvPr id="145"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46" name="Shared expectations:"/>
          <p:cNvSpPr/>
          <p:nvPr/>
        </p:nvSpPr>
        <p:spPr>
          <a:xfrm>
            <a:off x="489200" y="670774"/>
            <a:ext cx="1639799" cy="400077"/>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p>
            <a:pPr>
              <a:defRPr b="1">
                <a:solidFill>
                  <a:srgbClr val="FAA61A"/>
                </a:solidFill>
                <a:latin typeface="+mn-lt"/>
                <a:ea typeface="+mn-ea"/>
                <a:cs typeface="+mn-cs"/>
                <a:sym typeface="Helvetica"/>
              </a:defRPr>
            </a:pPr>
            <a:r>
              <a:rPr lang="en-US" dirty="0"/>
              <a:t>Understand</a:t>
            </a:r>
            <a:endParaRPr dirty="0"/>
          </a:p>
        </p:txBody>
      </p:sp>
    </p:spTree>
    <p:extLst>
      <p:ext uri="{BB962C8B-B14F-4D97-AF65-F5344CB8AC3E}">
        <p14:creationId xmlns:p14="http://schemas.microsoft.com/office/powerpoint/2010/main" val="184181451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derstand:…"/>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lang="en-US" dirty="0">
                <a:solidFill>
                  <a:schemeClr val="accent4"/>
                </a:solidFill>
              </a:rPr>
              <a:t>Prototype</a:t>
            </a:r>
            <a:r>
              <a:rPr dirty="0">
                <a:solidFill>
                  <a:schemeClr val="accent4"/>
                </a:solidFill>
              </a:rPr>
              <a:t>:</a:t>
            </a:r>
          </a:p>
          <a:p>
            <a:pPr>
              <a:defRPr sz="4800" b="1">
                <a:latin typeface="+mn-lt"/>
                <a:ea typeface="+mn-ea"/>
                <a:cs typeface="+mn-cs"/>
                <a:sym typeface="Helvetica"/>
              </a:defRPr>
            </a:pPr>
            <a:r>
              <a:rPr lang="en-US" dirty="0"/>
              <a:t>Learn by making</a:t>
            </a:r>
            <a:endParaRPr dirty="0"/>
          </a:p>
        </p:txBody>
      </p:sp>
      <p:sp>
        <p:nvSpPr>
          <p:cNvPr id="6"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7" name="Logo_white.png" descr="Logo_whit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40099" y="739671"/>
            <a:ext cx="1445818" cy="255758"/>
          </a:xfrm>
          <a:prstGeom prst="rect">
            <a:avLst/>
          </a:prstGeom>
          <a:ln w="12700">
            <a:miter lim="400000"/>
          </a:ln>
        </p:spPr>
      </p:pic>
      <p:pic>
        <p:nvPicPr>
          <p:cNvPr id="8"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
        <p:nvSpPr>
          <p:cNvPr id="9" name="Rectangle"/>
          <p:cNvSpPr/>
          <p:nvPr/>
        </p:nvSpPr>
        <p:spPr>
          <a:xfrm>
            <a:off x="0" y="2132311"/>
            <a:ext cx="1985917" cy="779167"/>
          </a:xfrm>
          <a:prstGeom prst="rect">
            <a:avLst/>
          </a:prstGeom>
          <a:solidFill>
            <a:srgbClr val="0098A2"/>
          </a:solidFill>
          <a:ln w="12700">
            <a:miter lim="400000"/>
          </a:ln>
        </p:spPr>
        <p:txBody>
          <a:bodyPr lIns="45719" rIns="45719" anchor="ctr"/>
          <a:lstStyle/>
          <a:p>
            <a:pPr>
              <a:defRPr>
                <a:solidFill>
                  <a:srgbClr val="000000"/>
                </a:solidFill>
              </a:defRPr>
            </a:pPr>
            <a:endParaRPr dirty="0"/>
          </a:p>
        </p:txBody>
      </p:sp>
      <p:sp>
        <p:nvSpPr>
          <p:cNvPr id="10" name="Day 2"/>
          <p:cNvSpPr/>
          <p:nvPr/>
        </p:nvSpPr>
        <p:spPr>
          <a:xfrm>
            <a:off x="457076" y="2106185"/>
            <a:ext cx="1528841" cy="78496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defTabSz="749808">
              <a:defRPr sz="3936" b="1">
                <a:latin typeface="+mn-lt"/>
                <a:ea typeface="+mn-ea"/>
                <a:cs typeface="+mn-cs"/>
                <a:sym typeface="Helvetica"/>
              </a:defRPr>
            </a:lvl1pPr>
          </a:lstStyle>
          <a:p>
            <a:r>
              <a:rPr dirty="0">
                <a:solidFill>
                  <a:schemeClr val="tx1"/>
                </a:solidFill>
              </a:rPr>
              <a:t>Day </a:t>
            </a:r>
            <a:r>
              <a:rPr lang="en-US" dirty="0">
                <a:solidFill>
                  <a:schemeClr val="tx1"/>
                </a:solidFill>
              </a:rPr>
              <a:t>3</a:t>
            </a:r>
            <a:endParaRPr dirty="0">
              <a:solidFill>
                <a:schemeClr val="tx1"/>
              </a:solidFill>
            </a:endParaRPr>
          </a:p>
        </p:txBody>
      </p:sp>
    </p:spTree>
    <p:extLst>
      <p:ext uri="{BB962C8B-B14F-4D97-AF65-F5344CB8AC3E}">
        <p14:creationId xmlns:p14="http://schemas.microsoft.com/office/powerpoint/2010/main" val="52813337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 name="Defining  human-centered design…"/>
          <p:cNvSpPr>
            <a:spLocks noGrp="1"/>
          </p:cNvSpPr>
          <p:nvPr>
            <p:ph type="title"/>
          </p:nvPr>
        </p:nvSpPr>
        <p:spPr>
          <a:xfrm>
            <a:off x="2455199" y="622975"/>
            <a:ext cx="5643902" cy="4389300"/>
          </a:xfrm>
          <a:prstGeom prst="rect">
            <a:avLst/>
          </a:prstGeom>
        </p:spPr>
        <p:txBody>
          <a:bodyPr/>
          <a:lstStyle/>
          <a:p>
            <a:pPr>
              <a:defRPr sz="3600" b="1">
                <a:latin typeface="+mn-lt"/>
                <a:ea typeface="+mn-ea"/>
                <a:cs typeface="+mn-cs"/>
                <a:sym typeface="Helvetica"/>
              </a:defRPr>
            </a:pPr>
            <a:r>
              <a:rPr lang="en-US" dirty="0"/>
              <a:t>A prototype is</a:t>
            </a:r>
            <a:r>
              <a:rPr lang="mr-IN" dirty="0"/>
              <a:t>…</a:t>
            </a:r>
            <a:endParaRPr dirty="0"/>
          </a:p>
          <a:p>
            <a:pPr>
              <a:spcBef>
                <a:spcPts val="1000"/>
              </a:spcBef>
            </a:pPr>
            <a:endParaRPr sz="27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lang="en-US" dirty="0"/>
              <a:t>A first simple model, draft, or version of a design or an idea that tests a concept or process in the real world.</a:t>
            </a:r>
            <a:endParaRPr dirty="0"/>
          </a:p>
        </p:txBody>
      </p:sp>
      <p:sp>
        <p:nvSpPr>
          <p:cNvPr id="6"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spTree>
    <p:extLst>
      <p:ext uri="{BB962C8B-B14F-4D97-AF65-F5344CB8AC3E}">
        <p14:creationId xmlns:p14="http://schemas.microsoft.com/office/powerpoint/2010/main" val="112998687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 name="Defining  human-centered design…"/>
          <p:cNvSpPr>
            <a:spLocks noGrp="1"/>
          </p:cNvSpPr>
          <p:nvPr>
            <p:ph type="title"/>
          </p:nvPr>
        </p:nvSpPr>
        <p:spPr>
          <a:xfrm>
            <a:off x="2455199" y="622975"/>
            <a:ext cx="5643902" cy="769097"/>
          </a:xfrm>
          <a:prstGeom prst="rect">
            <a:avLst/>
          </a:prstGeom>
        </p:spPr>
        <p:txBody>
          <a:bodyPr/>
          <a:lstStyle/>
          <a:p>
            <a:pPr>
              <a:defRPr sz="3600" b="1">
                <a:latin typeface="+mn-lt"/>
                <a:ea typeface="+mn-ea"/>
                <a:cs typeface="+mn-cs"/>
                <a:sym typeface="Helvetica"/>
              </a:defRPr>
            </a:pPr>
            <a:r>
              <a:rPr lang="en-US" dirty="0"/>
              <a:t>The value of a prototype</a:t>
            </a:r>
            <a:endParaRPr sz="1800" dirty="0"/>
          </a:p>
        </p:txBody>
      </p:sp>
      <p:sp>
        <p:nvSpPr>
          <p:cNvPr id="6"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sp>
        <p:nvSpPr>
          <p:cNvPr id="7" name="Identify the problem space that defines the problem you are trying to solve.…"/>
          <p:cNvSpPr>
            <a:spLocks noGrp="1"/>
          </p:cNvSpPr>
          <p:nvPr>
            <p:ph type="body" sz="half" idx="1"/>
          </p:nvPr>
        </p:nvSpPr>
        <p:spPr>
          <a:xfrm>
            <a:off x="2455099" y="2060811"/>
            <a:ext cx="6377102" cy="4145063"/>
          </a:xfrm>
          <a:prstGeom prst="rect">
            <a:avLst/>
          </a:prstGeom>
        </p:spPr>
        <p:txBody>
          <a:bodyPr>
            <a:normAutofit/>
          </a:bodyPr>
          <a:lstStyle/>
          <a:p>
            <a:pPr marL="342900" indent="-342900">
              <a:lnSpc>
                <a:spcPct val="100000"/>
              </a:lnSpc>
              <a:buFont typeface="+mj-lt"/>
              <a:buAutoNum type="arabicPeriod"/>
            </a:pPr>
            <a:r>
              <a:rPr lang="en-US" sz="2200" b="1" dirty="0">
                <a:solidFill>
                  <a:srgbClr val="CCCCCC"/>
                </a:solidFill>
                <a:latin typeface="Helvetica Neue"/>
                <a:ea typeface="Helvetica Neue"/>
                <a:cs typeface="Helvetica Neue"/>
                <a:sym typeface="Helvetica Neue"/>
              </a:rPr>
              <a:t>It tests the design in the real world.</a:t>
            </a:r>
          </a:p>
          <a:p>
            <a:pPr marL="342900" indent="-342900">
              <a:lnSpc>
                <a:spcPct val="100000"/>
              </a:lnSpc>
              <a:buFont typeface="+mj-lt"/>
              <a:buAutoNum type="arabicPeriod"/>
            </a:pPr>
            <a:r>
              <a:rPr lang="en-US" sz="2200" b="1" dirty="0">
                <a:solidFill>
                  <a:srgbClr val="CCCCCC"/>
                </a:solidFill>
                <a:latin typeface="Helvetica Neue"/>
                <a:ea typeface="Helvetica Neue"/>
                <a:cs typeface="Helvetica Neue"/>
                <a:sym typeface="Helvetica Neue"/>
              </a:rPr>
              <a:t>It manages risk.</a:t>
            </a:r>
          </a:p>
          <a:p>
            <a:pPr marL="342900" indent="-342900">
              <a:lnSpc>
                <a:spcPct val="100000"/>
              </a:lnSpc>
              <a:buFont typeface="+mj-lt"/>
              <a:buAutoNum type="arabicPeriod"/>
            </a:pPr>
            <a:r>
              <a:rPr lang="en-US" sz="2200" b="1" dirty="0">
                <a:solidFill>
                  <a:srgbClr val="CCCCCC"/>
                </a:solidFill>
                <a:latin typeface="Helvetica Neue"/>
                <a:ea typeface="Helvetica Neue"/>
                <a:cs typeface="Helvetica Neue"/>
                <a:sym typeface="Helvetica Neue"/>
              </a:rPr>
              <a:t>It increases collaboration and co-creation.</a:t>
            </a:r>
          </a:p>
          <a:p>
            <a:pPr marL="342900" indent="-342900">
              <a:lnSpc>
                <a:spcPct val="100000"/>
              </a:lnSpc>
              <a:buFont typeface="+mj-lt"/>
              <a:buAutoNum type="arabicPeriod"/>
            </a:pPr>
            <a:r>
              <a:rPr lang="en-US" sz="2200" b="1" dirty="0">
                <a:solidFill>
                  <a:srgbClr val="CCCCCC"/>
                </a:solidFill>
                <a:latin typeface="Helvetica Neue"/>
                <a:ea typeface="Helvetica Neue"/>
                <a:cs typeface="Helvetica Neue"/>
                <a:sym typeface="Helvetica Neue"/>
              </a:rPr>
              <a:t>It demonstrates theoretical concepts.</a:t>
            </a:r>
          </a:p>
          <a:p>
            <a:pPr marL="342900" indent="-342900">
              <a:lnSpc>
                <a:spcPct val="100000"/>
              </a:lnSpc>
              <a:buFont typeface="+mj-lt"/>
              <a:buAutoNum type="arabicPeriod"/>
            </a:pPr>
            <a:r>
              <a:rPr lang="en-US" sz="2200" b="1" dirty="0">
                <a:solidFill>
                  <a:srgbClr val="CCCCCC"/>
                </a:solidFill>
                <a:latin typeface="Helvetica Neue"/>
                <a:ea typeface="Helvetica Neue"/>
                <a:cs typeface="Helvetica Neue"/>
                <a:sym typeface="Helvetica Neue"/>
              </a:rPr>
              <a:t>It makes the concept available to all.</a:t>
            </a:r>
            <a:endParaRPr lang="en-US" sz="2200" dirty="0"/>
          </a:p>
        </p:txBody>
      </p:sp>
    </p:spTree>
    <p:extLst>
      <p:ext uri="{BB962C8B-B14F-4D97-AF65-F5344CB8AC3E}">
        <p14:creationId xmlns:p14="http://schemas.microsoft.com/office/powerpoint/2010/main" val="162848662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 y="422931"/>
            <a:ext cx="9144000" cy="6012137"/>
          </a:xfrm>
          <a:prstGeom prst="rect">
            <a:avLst/>
          </a:prstGeom>
        </p:spPr>
      </p:pic>
      <p:sp>
        <p:nvSpPr>
          <p:cNvPr id="4" name="Rectangle 3">
            <a:extLst>
              <a:ext uri="{FF2B5EF4-FFF2-40B4-BE49-F238E27FC236}">
                <a16:creationId xmlns:a16="http://schemas.microsoft.com/office/drawing/2014/main" id="{5ED6F090-0BB9-504A-A70E-2DC4F2EDCA6C}"/>
              </a:ext>
            </a:extLst>
          </p:cNvPr>
          <p:cNvSpPr/>
          <p:nvPr/>
        </p:nvSpPr>
        <p:spPr>
          <a:xfrm>
            <a:off x="492980" y="1081376"/>
            <a:ext cx="3657600" cy="1920240"/>
          </a:xfrm>
          <a:prstGeom prst="rect">
            <a:avLst/>
          </a:prstGeom>
          <a:solidFill>
            <a:srgbClr val="F6F5E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621886EF-B66B-3944-A73B-F7ACD152871C}"/>
              </a:ext>
            </a:extLst>
          </p:cNvPr>
          <p:cNvSpPr/>
          <p:nvPr/>
        </p:nvSpPr>
        <p:spPr>
          <a:xfrm>
            <a:off x="2505985" y="883918"/>
            <a:ext cx="1517375" cy="881272"/>
          </a:xfrm>
          <a:prstGeom prst="rect">
            <a:avLst/>
          </a:prstGeom>
          <a:solidFill>
            <a:srgbClr val="F6F5E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0DBCA7DF-F997-244F-8963-0E9E42EDB23E}"/>
              </a:ext>
            </a:extLst>
          </p:cNvPr>
          <p:cNvSpPr/>
          <p:nvPr/>
        </p:nvSpPr>
        <p:spPr>
          <a:xfrm>
            <a:off x="335278" y="3428999"/>
            <a:ext cx="8283935" cy="2828677"/>
          </a:xfrm>
          <a:prstGeom prst="rect">
            <a:avLst/>
          </a:prstGeom>
          <a:solidFill>
            <a:srgbClr val="F6F5E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213331106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2931"/>
            <a:ext cx="9144000" cy="6012137"/>
          </a:xfrm>
          <a:prstGeom prst="rect">
            <a:avLst/>
          </a:prstGeom>
          <a:effectLst/>
        </p:spPr>
      </p:pic>
      <p:sp>
        <p:nvSpPr>
          <p:cNvPr id="4" name="Rectangle 3">
            <a:extLst>
              <a:ext uri="{FF2B5EF4-FFF2-40B4-BE49-F238E27FC236}">
                <a16:creationId xmlns:a16="http://schemas.microsoft.com/office/drawing/2014/main" id="{13C994C0-F355-AE46-BBC9-7D4E67789B30}"/>
              </a:ext>
            </a:extLst>
          </p:cNvPr>
          <p:cNvSpPr/>
          <p:nvPr/>
        </p:nvSpPr>
        <p:spPr>
          <a:xfrm>
            <a:off x="4810538" y="4571999"/>
            <a:ext cx="3872286" cy="1637970"/>
          </a:xfrm>
          <a:prstGeom prst="rect">
            <a:avLst/>
          </a:prstGeom>
          <a:solidFill>
            <a:srgbClr val="F6F5E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5" name="Rectangle 4">
            <a:extLst>
              <a:ext uri="{FF2B5EF4-FFF2-40B4-BE49-F238E27FC236}">
                <a16:creationId xmlns:a16="http://schemas.microsoft.com/office/drawing/2014/main" id="{332D0EB5-C2B8-ED4F-B152-BE8B288E7F00}"/>
              </a:ext>
            </a:extLst>
          </p:cNvPr>
          <p:cNvSpPr/>
          <p:nvPr/>
        </p:nvSpPr>
        <p:spPr>
          <a:xfrm>
            <a:off x="5002695" y="4358639"/>
            <a:ext cx="3560860" cy="245166"/>
          </a:xfrm>
          <a:prstGeom prst="rect">
            <a:avLst/>
          </a:prstGeom>
          <a:solidFill>
            <a:srgbClr val="F6F5E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
        <p:nvSpPr>
          <p:cNvPr id="6" name="Rectangle 5">
            <a:extLst>
              <a:ext uri="{FF2B5EF4-FFF2-40B4-BE49-F238E27FC236}">
                <a16:creationId xmlns:a16="http://schemas.microsoft.com/office/drawing/2014/main" id="{159A072A-5CFD-6C46-94D6-DEA114CAEFE2}"/>
              </a:ext>
            </a:extLst>
          </p:cNvPr>
          <p:cNvSpPr/>
          <p:nvPr/>
        </p:nvSpPr>
        <p:spPr>
          <a:xfrm>
            <a:off x="430032" y="661946"/>
            <a:ext cx="8283935" cy="2926080"/>
          </a:xfrm>
          <a:prstGeom prst="rect">
            <a:avLst/>
          </a:prstGeom>
          <a:solidFill>
            <a:srgbClr val="F6F5EC"/>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9631164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fining  human-centered design…"/>
          <p:cNvSpPr>
            <a:spLocks noGrp="1"/>
          </p:cNvSpPr>
          <p:nvPr>
            <p:ph type="title"/>
          </p:nvPr>
        </p:nvSpPr>
        <p:spPr>
          <a:xfrm>
            <a:off x="2455199" y="622975"/>
            <a:ext cx="5643902" cy="769097"/>
          </a:xfrm>
          <a:prstGeom prst="rect">
            <a:avLst/>
          </a:prstGeom>
        </p:spPr>
        <p:txBody>
          <a:bodyPr/>
          <a:lstStyle/>
          <a:p>
            <a:pPr>
              <a:defRPr sz="3600" b="1">
                <a:latin typeface="+mn-lt"/>
                <a:ea typeface="+mn-ea"/>
                <a:cs typeface="+mn-cs"/>
                <a:sym typeface="Helvetica"/>
              </a:defRPr>
            </a:pPr>
            <a:r>
              <a:rPr lang="en-US" dirty="0"/>
              <a:t>The value of a prototype</a:t>
            </a:r>
            <a:endParaRPr sz="1800" dirty="0"/>
          </a:p>
        </p:txBody>
      </p:sp>
      <p:sp>
        <p:nvSpPr>
          <p:cNvPr id="7"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sp>
        <p:nvSpPr>
          <p:cNvPr id="8"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2" name="Picture 11">
            <a:extLst>
              <a:ext uri="{FF2B5EF4-FFF2-40B4-BE49-F238E27FC236}">
                <a16:creationId xmlns:a16="http://schemas.microsoft.com/office/drawing/2014/main" id="{CCF9BF3B-9CE8-2A45-936E-4B0FB9B75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050" y="1392072"/>
            <a:ext cx="4385484" cy="2457637"/>
          </a:xfrm>
          <a:prstGeom prst="rect">
            <a:avLst/>
          </a:prstGeom>
        </p:spPr>
      </p:pic>
      <p:pic>
        <p:nvPicPr>
          <p:cNvPr id="13" name="Picture 12">
            <a:extLst>
              <a:ext uri="{FF2B5EF4-FFF2-40B4-BE49-F238E27FC236}">
                <a16:creationId xmlns:a16="http://schemas.microsoft.com/office/drawing/2014/main" id="{652C075E-2E4B-6043-9262-E8D2B7FC11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3412" y="4011244"/>
            <a:ext cx="4353122" cy="2448631"/>
          </a:xfrm>
          <a:prstGeom prst="rect">
            <a:avLst/>
          </a:prstGeom>
        </p:spPr>
      </p:pic>
    </p:spTree>
    <p:extLst>
      <p:ext uri="{BB962C8B-B14F-4D97-AF65-F5344CB8AC3E}">
        <p14:creationId xmlns:p14="http://schemas.microsoft.com/office/powerpoint/2010/main" val="425463013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fining  human-centered design…"/>
          <p:cNvSpPr>
            <a:spLocks noGrp="1"/>
          </p:cNvSpPr>
          <p:nvPr>
            <p:ph type="title"/>
          </p:nvPr>
        </p:nvSpPr>
        <p:spPr>
          <a:xfrm>
            <a:off x="2455199" y="622975"/>
            <a:ext cx="5643902" cy="769097"/>
          </a:xfrm>
          <a:prstGeom prst="rect">
            <a:avLst/>
          </a:prstGeom>
        </p:spPr>
        <p:txBody>
          <a:bodyPr/>
          <a:lstStyle/>
          <a:p>
            <a:pPr>
              <a:defRPr sz="3600" b="1">
                <a:latin typeface="+mn-lt"/>
                <a:ea typeface="+mn-ea"/>
                <a:cs typeface="+mn-cs"/>
                <a:sym typeface="Helvetica"/>
              </a:defRPr>
            </a:pPr>
            <a:r>
              <a:rPr lang="en-US" dirty="0"/>
              <a:t>The value of a prototype</a:t>
            </a:r>
            <a:endParaRPr sz="1800" dirty="0"/>
          </a:p>
        </p:txBody>
      </p:sp>
      <p:sp>
        <p:nvSpPr>
          <p:cNvPr id="7"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sp>
        <p:nvSpPr>
          <p:cNvPr id="8"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1" name="Picture 10">
            <a:extLst>
              <a:ext uri="{FF2B5EF4-FFF2-40B4-BE49-F238E27FC236}">
                <a16:creationId xmlns:a16="http://schemas.microsoft.com/office/drawing/2014/main" id="{4A0D7A7D-F2B8-3A4E-B953-E7BD62CD20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1049" y="1392072"/>
            <a:ext cx="5662305" cy="4246728"/>
          </a:xfrm>
          <a:prstGeom prst="rect">
            <a:avLst/>
          </a:prstGeom>
        </p:spPr>
      </p:pic>
    </p:spTree>
    <p:extLst>
      <p:ext uri="{BB962C8B-B14F-4D97-AF65-F5344CB8AC3E}">
        <p14:creationId xmlns:p14="http://schemas.microsoft.com/office/powerpoint/2010/main" val="109552141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fining  human-centered design…"/>
          <p:cNvSpPr>
            <a:spLocks noGrp="1"/>
          </p:cNvSpPr>
          <p:nvPr>
            <p:ph type="title"/>
          </p:nvPr>
        </p:nvSpPr>
        <p:spPr>
          <a:xfrm>
            <a:off x="2455199" y="622975"/>
            <a:ext cx="5643902" cy="769097"/>
          </a:xfrm>
          <a:prstGeom prst="rect">
            <a:avLst/>
          </a:prstGeom>
        </p:spPr>
        <p:txBody>
          <a:bodyPr/>
          <a:lstStyle/>
          <a:p>
            <a:pPr>
              <a:defRPr sz="3600" b="1">
                <a:latin typeface="+mn-lt"/>
                <a:ea typeface="+mn-ea"/>
                <a:cs typeface="+mn-cs"/>
                <a:sym typeface="Helvetica"/>
              </a:defRPr>
            </a:pPr>
            <a:r>
              <a:rPr lang="en-US" dirty="0"/>
              <a:t>The value of a prototype</a:t>
            </a:r>
            <a:endParaRPr sz="1800" dirty="0"/>
          </a:p>
        </p:txBody>
      </p:sp>
      <p:sp>
        <p:nvSpPr>
          <p:cNvPr id="7"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sp>
        <p:nvSpPr>
          <p:cNvPr id="8"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57" y="1665725"/>
            <a:ext cx="7913856" cy="4540149"/>
          </a:xfrm>
          <a:prstGeom prst="rect">
            <a:avLst/>
          </a:prstGeom>
        </p:spPr>
      </p:pic>
    </p:spTree>
    <p:extLst>
      <p:ext uri="{BB962C8B-B14F-4D97-AF65-F5344CB8AC3E}">
        <p14:creationId xmlns:p14="http://schemas.microsoft.com/office/powerpoint/2010/main" val="69466286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p:cNvSpPr/>
          <p:nvPr/>
        </p:nvSpPr>
        <p:spPr>
          <a:xfrm flipH="1">
            <a:off x="2264849" y="788175"/>
            <a:ext cx="0" cy="732610"/>
          </a:xfrm>
          <a:prstGeom prst="line">
            <a:avLst/>
          </a:prstGeom>
          <a:ln>
            <a:solidFill>
              <a:srgbClr val="CCEAEC"/>
            </a:solidFill>
          </a:ln>
        </p:spPr>
        <p:txBody>
          <a:bodyPr lIns="45719" rIns="45719"/>
          <a:lstStyle/>
          <a:p>
            <a:endParaRPr/>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t="18934"/>
          <a:stretch/>
        </p:blipFill>
        <p:spPr>
          <a:xfrm>
            <a:off x="751114" y="1439140"/>
            <a:ext cx="7658100" cy="4656125"/>
          </a:xfrm>
          <a:prstGeom prst="rect">
            <a:avLst/>
          </a:prstGeom>
        </p:spPr>
      </p:pic>
      <p:sp>
        <p:nvSpPr>
          <p:cNvPr id="6" name="Defining  human-centered design…"/>
          <p:cNvSpPr>
            <a:spLocks noGrp="1"/>
          </p:cNvSpPr>
          <p:nvPr>
            <p:ph type="title"/>
          </p:nvPr>
        </p:nvSpPr>
        <p:spPr>
          <a:xfrm>
            <a:off x="2455199" y="622975"/>
            <a:ext cx="5643902" cy="769097"/>
          </a:xfrm>
          <a:prstGeom prst="rect">
            <a:avLst/>
          </a:prstGeom>
        </p:spPr>
        <p:txBody>
          <a:bodyPr/>
          <a:lstStyle/>
          <a:p>
            <a:pPr>
              <a:defRPr sz="3600" b="1">
                <a:latin typeface="+mn-lt"/>
                <a:ea typeface="+mn-ea"/>
                <a:cs typeface="+mn-cs"/>
                <a:sym typeface="Helvetica"/>
              </a:defRPr>
            </a:pPr>
            <a:r>
              <a:rPr lang="en-US" dirty="0"/>
              <a:t>The value of a prototype</a:t>
            </a:r>
            <a:endParaRPr sz="1800" dirty="0"/>
          </a:p>
        </p:txBody>
      </p:sp>
      <p:sp>
        <p:nvSpPr>
          <p:cNvPr id="7"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spTree>
    <p:extLst>
      <p:ext uri="{BB962C8B-B14F-4D97-AF65-F5344CB8AC3E}">
        <p14:creationId xmlns:p14="http://schemas.microsoft.com/office/powerpoint/2010/main" val="214970819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fining  human-centered design…"/>
          <p:cNvSpPr>
            <a:spLocks noGrp="1"/>
          </p:cNvSpPr>
          <p:nvPr>
            <p:ph type="title"/>
          </p:nvPr>
        </p:nvSpPr>
        <p:spPr>
          <a:xfrm>
            <a:off x="2455198" y="622975"/>
            <a:ext cx="5964901" cy="769097"/>
          </a:xfrm>
          <a:prstGeom prst="rect">
            <a:avLst/>
          </a:prstGeom>
        </p:spPr>
        <p:txBody>
          <a:bodyPr>
            <a:normAutofit fontScale="90000"/>
          </a:bodyPr>
          <a:lstStyle/>
          <a:p>
            <a:pPr>
              <a:defRPr sz="3600" b="1">
                <a:latin typeface="+mn-lt"/>
                <a:ea typeface="+mn-ea"/>
                <a:cs typeface="+mn-cs"/>
                <a:sym typeface="Helvetica"/>
              </a:defRPr>
            </a:pPr>
            <a:r>
              <a:rPr lang="en-US" dirty="0"/>
              <a:t>Storytelling as prototyping</a:t>
            </a:r>
            <a:endParaRPr sz="1800" dirty="0"/>
          </a:p>
        </p:txBody>
      </p:sp>
      <p:sp>
        <p:nvSpPr>
          <p:cNvPr id="7"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sp>
        <p:nvSpPr>
          <p:cNvPr id="8"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1498600"/>
            <a:ext cx="4602864" cy="48006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49" y="1498600"/>
            <a:ext cx="3356761" cy="2819400"/>
          </a:xfrm>
          <a:prstGeom prst="rect">
            <a:avLst/>
          </a:prstGeom>
        </p:spPr>
      </p:pic>
    </p:spTree>
    <p:extLst>
      <p:ext uri="{BB962C8B-B14F-4D97-AF65-F5344CB8AC3E}">
        <p14:creationId xmlns:p14="http://schemas.microsoft.com/office/powerpoint/2010/main" val="41706544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9" descr="Picture 9"/>
          <p:cNvPicPr>
            <a:picLocks noChangeAspect="1"/>
          </p:cNvPicPr>
          <p:nvPr/>
        </p:nvPicPr>
        <p:blipFill>
          <a:blip r:embed="rId3">
            <a:alphaModFix amt="50000"/>
          </a:blip>
          <a:stretch>
            <a:fillRect/>
          </a:stretch>
        </p:blipFill>
        <p:spPr>
          <a:xfrm>
            <a:off x="-17463" y="-7939"/>
            <a:ext cx="9144001" cy="6858002"/>
          </a:xfrm>
          <a:prstGeom prst="rect">
            <a:avLst/>
          </a:prstGeom>
          <a:ln w="12700">
            <a:miter lim="400000"/>
          </a:ln>
        </p:spPr>
      </p:pic>
      <p:sp>
        <p:nvSpPr>
          <p:cNvPr id="137" name="AutoShape 2"/>
          <p:cNvSpPr/>
          <p:nvPr/>
        </p:nvSpPr>
        <p:spPr>
          <a:xfrm>
            <a:off x="4216400" y="2612717"/>
            <a:ext cx="4804770" cy="1303197"/>
          </a:xfrm>
          <a:prstGeom prst="rect">
            <a:avLst/>
          </a:prstGeom>
          <a:ln w="12700">
            <a:miter lim="400000"/>
          </a:ln>
          <a:extLst>
            <a:ext uri="{C572A759-6A51-4108-AA02-DFA0A04FC94B}">
              <ma14:wrappingTextBoxFlag xmlns="" xmlns:ma14="http://schemas.microsoft.com/office/mac/drawingml/2011/main" val="1"/>
            </a:ext>
          </a:extLst>
        </p:spPr>
        <p:txBody>
          <a:bodyPr wrap="square" lIns="35697" tIns="35697" rIns="35697" bIns="35697" anchor="ctr">
            <a:spAutoFit/>
          </a:bodyPr>
          <a:lstStyle>
            <a:lvl1pPr defTabSz="315913">
              <a:defRPr sz="1600">
                <a:latin typeface="Brown"/>
                <a:ea typeface="Brown"/>
                <a:cs typeface="Brown"/>
                <a:sym typeface="Brown"/>
              </a:defRPr>
            </a:lvl1pPr>
          </a:lstStyle>
          <a:p>
            <a:r>
              <a:rPr dirty="0">
                <a:latin typeface="Helvetica" charset="0"/>
                <a:ea typeface="Helvetica" charset="0"/>
                <a:cs typeface="Helvetica" charset="0"/>
              </a:rPr>
              <a:t>"</a:t>
            </a:r>
            <a:r>
              <a:rPr lang="en-US" dirty="0">
                <a:latin typeface="Helvetica" charset="0"/>
                <a:ea typeface="Helvetica" charset="0"/>
                <a:cs typeface="Helvetica" charset="0"/>
              </a:rPr>
              <a:t>Usually when I hear I didn't make the list for consideration I don't care anymore. I tried that, you can't get in touch with anyone for an explanation. When you get through to someone they don't have answers for you”</a:t>
            </a:r>
            <a:endParaRPr dirty="0">
              <a:latin typeface="Helvetica" charset="0"/>
              <a:ea typeface="Helvetica" charset="0"/>
              <a:cs typeface="Helvetica" charset="0"/>
            </a:endParaRPr>
          </a:p>
        </p:txBody>
      </p:sp>
      <p:sp>
        <p:nvSpPr>
          <p:cNvPr id="138" name="AutoShape 5"/>
          <p:cNvSpPr/>
          <p:nvPr/>
        </p:nvSpPr>
        <p:spPr>
          <a:xfrm>
            <a:off x="4216400" y="1427471"/>
            <a:ext cx="4267200" cy="564534"/>
          </a:xfrm>
          <a:prstGeom prst="rect">
            <a:avLst/>
          </a:prstGeom>
          <a:ln w="12700">
            <a:miter lim="400000"/>
          </a:ln>
          <a:extLst>
            <a:ext uri="{C572A759-6A51-4108-AA02-DFA0A04FC94B}">
              <ma14:wrappingTextBoxFlag xmlns="" xmlns:ma14="http://schemas.microsoft.com/office/mac/drawingml/2011/main" val="1"/>
            </a:ext>
          </a:extLst>
        </p:spPr>
        <p:txBody>
          <a:bodyPr lIns="35697" tIns="35697" rIns="35697" bIns="35697" anchor="ctr">
            <a:spAutoFit/>
          </a:bodyPr>
          <a:lstStyle>
            <a:lvl1pPr defTabSz="315913">
              <a:defRPr sz="1600">
                <a:latin typeface="Brown"/>
                <a:ea typeface="Brown"/>
                <a:cs typeface="Brown"/>
                <a:sym typeface="Brown"/>
              </a:defRPr>
            </a:lvl1pPr>
          </a:lstStyle>
          <a:p>
            <a:r>
              <a:rPr lang="en-US" dirty="0">
                <a:latin typeface="Helvetica" charset="0"/>
                <a:ea typeface="Helvetica" charset="0"/>
                <a:cs typeface="Helvetica" charset="0"/>
              </a:rPr>
              <a:t>“I don’t know what keywords to use since there are so many.”</a:t>
            </a:r>
            <a:endParaRPr dirty="0">
              <a:latin typeface="Helvetica" charset="0"/>
              <a:ea typeface="Helvetica" charset="0"/>
              <a:cs typeface="Helvetica" charset="0"/>
            </a:endParaRPr>
          </a:p>
        </p:txBody>
      </p:sp>
      <p:sp>
        <p:nvSpPr>
          <p:cNvPr id="139" name="AutoShape 7"/>
          <p:cNvSpPr/>
          <p:nvPr/>
        </p:nvSpPr>
        <p:spPr>
          <a:xfrm>
            <a:off x="711200" y="1685280"/>
            <a:ext cx="2971800" cy="1056976"/>
          </a:xfrm>
          <a:prstGeom prst="rect">
            <a:avLst/>
          </a:prstGeom>
          <a:ln w="12700">
            <a:miter lim="400000"/>
          </a:ln>
          <a:extLst>
            <a:ext uri="{C572A759-6A51-4108-AA02-DFA0A04FC94B}">
              <ma14:wrappingTextBoxFlag xmlns="" xmlns:ma14="http://schemas.microsoft.com/office/mac/drawingml/2011/main" val="1"/>
            </a:ext>
          </a:extLst>
        </p:spPr>
        <p:txBody>
          <a:bodyPr lIns="35697" tIns="35697" rIns="35697" bIns="35697" anchor="ctr">
            <a:spAutoFit/>
          </a:bodyPr>
          <a:lstStyle/>
          <a:p>
            <a:pPr defTabSz="403225">
              <a:defRPr sz="1600">
                <a:latin typeface="Brown"/>
                <a:ea typeface="Brown"/>
                <a:cs typeface="Brown"/>
                <a:sym typeface="Brown"/>
              </a:defRPr>
            </a:pPr>
            <a:r>
              <a:rPr dirty="0">
                <a:latin typeface="Helvetica" charset="0"/>
                <a:ea typeface="Helvetica" charset="0"/>
                <a:cs typeface="Helvetica" charset="0"/>
              </a:rPr>
              <a:t>“</a:t>
            </a:r>
            <a:r>
              <a:rPr lang="en-US" sz="1600" dirty="0">
                <a:latin typeface="Helvetica" charset="0"/>
                <a:ea typeface="Helvetica" charset="0"/>
                <a:cs typeface="Helvetica" charset="0"/>
                <a:sym typeface="Brown"/>
              </a:rPr>
              <a:t>Applying for Federal jobs is going to be a long drawn out process and you will have your heart broken at the end of it.” </a:t>
            </a:r>
            <a:endParaRPr dirty="0">
              <a:latin typeface="Helvetica" charset="0"/>
              <a:ea typeface="Helvetica" charset="0"/>
              <a:cs typeface="Helvetica" charset="0"/>
            </a:endParaRPr>
          </a:p>
        </p:txBody>
      </p:sp>
      <p:sp>
        <p:nvSpPr>
          <p:cNvPr id="140" name="AutoShape 9"/>
          <p:cNvSpPr/>
          <p:nvPr/>
        </p:nvSpPr>
        <p:spPr>
          <a:xfrm>
            <a:off x="711200" y="3475028"/>
            <a:ext cx="3048000" cy="1549419"/>
          </a:xfrm>
          <a:prstGeom prst="rect">
            <a:avLst/>
          </a:prstGeom>
          <a:ln w="12700">
            <a:miter lim="400000"/>
          </a:ln>
          <a:extLst>
            <a:ext uri="{C572A759-6A51-4108-AA02-DFA0A04FC94B}">
              <ma14:wrappingTextBoxFlag xmlns="" xmlns:ma14="http://schemas.microsoft.com/office/mac/drawingml/2011/main" val="1"/>
            </a:ext>
          </a:extLst>
        </p:spPr>
        <p:txBody>
          <a:bodyPr lIns="35697" tIns="35697" rIns="35697" bIns="35697" anchor="ctr">
            <a:spAutoFit/>
          </a:bodyPr>
          <a:lstStyle/>
          <a:p>
            <a:pPr defTabSz="403225">
              <a:defRPr sz="1600">
                <a:latin typeface="Brown"/>
                <a:ea typeface="Brown"/>
                <a:cs typeface="Brown"/>
                <a:sym typeface="Brown"/>
              </a:defRPr>
            </a:pPr>
            <a:r>
              <a:rPr lang="en-US" sz="1600" dirty="0">
                <a:latin typeface="Helvetica" charset="0"/>
                <a:ea typeface="Helvetica" charset="0"/>
                <a:cs typeface="Helvetica" charset="0"/>
                <a:sym typeface="Brown"/>
              </a:rPr>
              <a:t>“In USAJOBS a lot of language is extremely confusing, the structure of job announcements is not user friendly, interaction with our agency is clunky and we lose applicants along the way.”</a:t>
            </a:r>
            <a:endParaRPr dirty="0">
              <a:latin typeface="Helvetica" charset="0"/>
              <a:ea typeface="Helvetica" charset="0"/>
              <a:cs typeface="Helvetica" charset="0"/>
            </a:endParaRPr>
          </a:p>
        </p:txBody>
      </p:sp>
      <p:sp>
        <p:nvSpPr>
          <p:cNvPr id="141" name="AutoShape 10"/>
          <p:cNvSpPr/>
          <p:nvPr/>
        </p:nvSpPr>
        <p:spPr>
          <a:xfrm>
            <a:off x="4216400" y="4715819"/>
            <a:ext cx="4267200" cy="1056976"/>
          </a:xfrm>
          <a:prstGeom prst="rect">
            <a:avLst/>
          </a:prstGeom>
          <a:ln w="12700">
            <a:miter lim="400000"/>
          </a:ln>
          <a:extLst>
            <a:ext uri="{C572A759-6A51-4108-AA02-DFA0A04FC94B}">
              <ma14:wrappingTextBoxFlag xmlns="" xmlns:ma14="http://schemas.microsoft.com/office/mac/drawingml/2011/main" val="1"/>
            </a:ext>
          </a:extLst>
        </p:spPr>
        <p:txBody>
          <a:bodyPr lIns="35697" tIns="35697" rIns="35697" bIns="35697" anchor="ctr">
            <a:spAutoFit/>
          </a:bodyPr>
          <a:lstStyle/>
          <a:p>
            <a:pPr defTabSz="403225">
              <a:defRPr sz="1600">
                <a:latin typeface="Brown"/>
                <a:ea typeface="Brown"/>
                <a:cs typeface="Brown"/>
                <a:sym typeface="Brown"/>
              </a:defRPr>
            </a:pPr>
            <a:r>
              <a:rPr dirty="0">
                <a:latin typeface="Helvetica" charset="0"/>
                <a:ea typeface="Helvetica" charset="0"/>
                <a:cs typeface="Helvetica" charset="0"/>
              </a:rPr>
              <a:t>“</a:t>
            </a:r>
            <a:r>
              <a:rPr lang="en-US" sz="1600" dirty="0">
                <a:latin typeface="Helvetica" charset="0"/>
                <a:ea typeface="Helvetica" charset="0"/>
                <a:cs typeface="Helvetica" charset="0"/>
                <a:sym typeface="Brown"/>
              </a:rPr>
              <a:t>If you have questions about USAJOBS you have to figure it out on your own. I check with social media to get an understanding of the website.”</a:t>
            </a:r>
            <a:endParaRPr dirty="0">
              <a:latin typeface="Helvetica" charset="0"/>
              <a:ea typeface="Helvetica" charset="0"/>
              <a:cs typeface="Helvetica" charset="0"/>
            </a:endParaRPr>
          </a:p>
        </p:txBody>
      </p:sp>
    </p:spTree>
    <p:extLst>
      <p:ext uri="{BB962C8B-B14F-4D97-AF65-F5344CB8AC3E}">
        <p14:creationId xmlns:p14="http://schemas.microsoft.com/office/powerpoint/2010/main" val="288744231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fining  human-centered design…"/>
          <p:cNvSpPr>
            <a:spLocks noGrp="1"/>
          </p:cNvSpPr>
          <p:nvPr>
            <p:ph type="title"/>
          </p:nvPr>
        </p:nvSpPr>
        <p:spPr>
          <a:xfrm>
            <a:off x="2455198" y="622975"/>
            <a:ext cx="5964901" cy="769097"/>
          </a:xfrm>
          <a:prstGeom prst="rect">
            <a:avLst/>
          </a:prstGeom>
        </p:spPr>
        <p:txBody>
          <a:bodyPr>
            <a:normAutofit/>
          </a:bodyPr>
          <a:lstStyle/>
          <a:p>
            <a:pPr>
              <a:defRPr sz="3600" b="1">
                <a:latin typeface="+mn-lt"/>
                <a:ea typeface="+mn-ea"/>
                <a:cs typeface="+mn-cs"/>
                <a:sym typeface="Helvetica"/>
              </a:defRPr>
            </a:pPr>
            <a:r>
              <a:rPr lang="en-US" dirty="0"/>
              <a:t>Storytelling principles</a:t>
            </a:r>
            <a:endParaRPr sz="1800" dirty="0"/>
          </a:p>
        </p:txBody>
      </p:sp>
      <p:sp>
        <p:nvSpPr>
          <p:cNvPr id="7"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graphicFrame>
        <p:nvGraphicFramePr>
          <p:cNvPr id="5" name="Table 4"/>
          <p:cNvGraphicFramePr>
            <a:graphicFrameLocks noGrp="1"/>
          </p:cNvGraphicFramePr>
          <p:nvPr/>
        </p:nvGraphicFramePr>
        <p:xfrm>
          <a:off x="1016000" y="2898444"/>
          <a:ext cx="7175500" cy="2691818"/>
        </p:xfrm>
        <a:graphic>
          <a:graphicData uri="http://schemas.openxmlformats.org/drawingml/2006/table">
            <a:tbl>
              <a:tblPr firstRow="1" bandRow="1">
                <a:tableStyleId>{5940675A-B579-460E-94D1-54222C63F5DA}</a:tableStyleId>
              </a:tblPr>
              <a:tblGrid>
                <a:gridCol w="3587750">
                  <a:extLst>
                    <a:ext uri="{9D8B030D-6E8A-4147-A177-3AD203B41FA5}">
                      <a16:colId xmlns:a16="http://schemas.microsoft.com/office/drawing/2014/main" val="20000"/>
                    </a:ext>
                  </a:extLst>
                </a:gridCol>
                <a:gridCol w="3587750">
                  <a:extLst>
                    <a:ext uri="{9D8B030D-6E8A-4147-A177-3AD203B41FA5}">
                      <a16:colId xmlns:a16="http://schemas.microsoft.com/office/drawing/2014/main" val="20001"/>
                    </a:ext>
                  </a:extLst>
                </a:gridCol>
              </a:tblGrid>
              <a:tr h="740633">
                <a:tc>
                  <a:txBody>
                    <a:bodyPr/>
                    <a:lstStyle/>
                    <a:p>
                      <a:pPr algn="ctr"/>
                      <a:r>
                        <a:rPr lang="en-US" sz="2000" dirty="0"/>
                        <a:t>Think more information is better</a:t>
                      </a:r>
                    </a:p>
                  </a:txBody>
                  <a:tcPr/>
                </a:tc>
                <a:tc>
                  <a:txBody>
                    <a:bodyPr/>
                    <a:lstStyle/>
                    <a:p>
                      <a:pPr algn="ctr"/>
                      <a:r>
                        <a:rPr lang="en-US" sz="2000" b="1" dirty="0">
                          <a:solidFill>
                            <a:schemeClr val="accent4"/>
                          </a:solidFill>
                        </a:rPr>
                        <a:t>Emotion over information</a:t>
                      </a:r>
                    </a:p>
                  </a:txBody>
                  <a:tcPr/>
                </a:tc>
                <a:extLst>
                  <a:ext uri="{0D108BD9-81ED-4DB2-BD59-A6C34878D82A}">
                    <a16:rowId xmlns:a16="http://schemas.microsoft.com/office/drawing/2014/main" val="10000"/>
                  </a:ext>
                </a:extLst>
              </a:tr>
              <a:tr h="605276">
                <a:tc>
                  <a:txBody>
                    <a:bodyPr/>
                    <a:lstStyle/>
                    <a:p>
                      <a:pPr algn="ctr"/>
                      <a:r>
                        <a:rPr lang="en-US" sz="2000" dirty="0"/>
                        <a:t>Go through it step by step</a:t>
                      </a:r>
                    </a:p>
                  </a:txBody>
                  <a:tcPr/>
                </a:tc>
                <a:tc>
                  <a:txBody>
                    <a:bodyPr/>
                    <a:lstStyle/>
                    <a:p>
                      <a:pPr algn="ctr"/>
                      <a:r>
                        <a:rPr lang="en-US" sz="2000" b="1" dirty="0">
                          <a:solidFill>
                            <a:schemeClr val="accent4"/>
                          </a:solidFill>
                        </a:rPr>
                        <a:t>Only show what’s critical</a:t>
                      </a:r>
                    </a:p>
                  </a:txBody>
                  <a:tcPr/>
                </a:tc>
                <a:extLst>
                  <a:ext uri="{0D108BD9-81ED-4DB2-BD59-A6C34878D82A}">
                    <a16:rowId xmlns:a16="http://schemas.microsoft.com/office/drawing/2014/main" val="10001"/>
                  </a:ext>
                </a:extLst>
              </a:tr>
              <a:tr h="605276">
                <a:tc>
                  <a:txBody>
                    <a:bodyPr/>
                    <a:lstStyle/>
                    <a:p>
                      <a:pPr algn="ctr"/>
                      <a:r>
                        <a:rPr lang="en-US" sz="2000" dirty="0"/>
                        <a:t>Explain each part in detail</a:t>
                      </a:r>
                    </a:p>
                  </a:txBody>
                  <a:tcPr/>
                </a:tc>
                <a:tc>
                  <a:txBody>
                    <a:bodyPr/>
                    <a:lstStyle/>
                    <a:p>
                      <a:pPr algn="ctr"/>
                      <a:r>
                        <a:rPr lang="en-US" sz="2000" b="1" dirty="0">
                          <a:solidFill>
                            <a:schemeClr val="accent4"/>
                          </a:solidFill>
                        </a:rPr>
                        <a:t>Create viral experiences</a:t>
                      </a:r>
                    </a:p>
                  </a:txBody>
                  <a:tcPr/>
                </a:tc>
                <a:extLst>
                  <a:ext uri="{0D108BD9-81ED-4DB2-BD59-A6C34878D82A}">
                    <a16:rowId xmlns:a16="http://schemas.microsoft.com/office/drawing/2014/main" val="10002"/>
                  </a:ext>
                </a:extLst>
              </a:tr>
              <a:tr h="740633">
                <a:tc>
                  <a:txBody>
                    <a:bodyPr/>
                    <a:lstStyle/>
                    <a:p>
                      <a:pPr algn="ctr"/>
                      <a:r>
                        <a:rPr lang="en-US" sz="2000" dirty="0"/>
                        <a:t>Make</a:t>
                      </a:r>
                      <a:r>
                        <a:rPr lang="en-US" sz="2000" baseline="0" dirty="0"/>
                        <a:t> it flashy to grab attention</a:t>
                      </a:r>
                      <a:endParaRPr lang="en-US" sz="2000" dirty="0"/>
                    </a:p>
                  </a:txBody>
                  <a:tcPr/>
                </a:tc>
                <a:tc>
                  <a:txBody>
                    <a:bodyPr/>
                    <a:lstStyle/>
                    <a:p>
                      <a:pPr algn="ctr"/>
                      <a:r>
                        <a:rPr lang="en-US" sz="2000" b="1" dirty="0">
                          <a:solidFill>
                            <a:schemeClr val="accent4"/>
                          </a:solidFill>
                        </a:rPr>
                        <a:t>Engage with the right level</a:t>
                      </a:r>
                      <a:r>
                        <a:rPr lang="en-US" sz="2000" b="1" baseline="0" dirty="0">
                          <a:solidFill>
                            <a:schemeClr val="accent4"/>
                          </a:solidFill>
                        </a:rPr>
                        <a:t> of fidelity</a:t>
                      </a:r>
                      <a:endParaRPr lang="en-US" sz="2000" b="1" dirty="0">
                        <a:solidFill>
                          <a:schemeClr val="accent4"/>
                        </a:solidFill>
                      </a:endParaRPr>
                    </a:p>
                  </a:txBody>
                  <a:tcPr/>
                </a:tc>
                <a:extLst>
                  <a:ext uri="{0D108BD9-81ED-4DB2-BD59-A6C34878D82A}">
                    <a16:rowId xmlns:a16="http://schemas.microsoft.com/office/drawing/2014/main" val="10003"/>
                  </a:ext>
                </a:extLst>
              </a:tr>
            </a:tbl>
          </a:graphicData>
        </a:graphic>
      </p:graphicFrame>
      <p:sp>
        <p:nvSpPr>
          <p:cNvPr id="10" name="Down Arrow 9"/>
          <p:cNvSpPr/>
          <p:nvPr/>
        </p:nvSpPr>
        <p:spPr>
          <a:xfrm>
            <a:off x="5842000" y="1755444"/>
            <a:ext cx="622300" cy="779628"/>
          </a:xfrm>
          <a:prstGeom prst="downArrow">
            <a:avLst/>
          </a:prstGeom>
          <a:solidFill>
            <a:srgbClr val="21212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276274508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fining  human-centered design…"/>
          <p:cNvSpPr>
            <a:spLocks noGrp="1"/>
          </p:cNvSpPr>
          <p:nvPr>
            <p:ph type="title"/>
          </p:nvPr>
        </p:nvSpPr>
        <p:spPr>
          <a:xfrm>
            <a:off x="2455198" y="622975"/>
            <a:ext cx="5964901" cy="769097"/>
          </a:xfrm>
          <a:prstGeom prst="rect">
            <a:avLst/>
          </a:prstGeom>
        </p:spPr>
        <p:txBody>
          <a:bodyPr>
            <a:normAutofit/>
          </a:bodyPr>
          <a:lstStyle/>
          <a:p>
            <a:pPr>
              <a:defRPr sz="3600" b="1">
                <a:latin typeface="+mn-lt"/>
                <a:ea typeface="+mn-ea"/>
                <a:cs typeface="+mn-cs"/>
                <a:sym typeface="Helvetica"/>
              </a:defRPr>
            </a:pPr>
            <a:r>
              <a:rPr lang="en-US" dirty="0"/>
              <a:t>Storytelling principles</a:t>
            </a:r>
            <a:endParaRPr sz="1800" dirty="0"/>
          </a:p>
        </p:txBody>
      </p:sp>
      <p:sp>
        <p:nvSpPr>
          <p:cNvPr id="7"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700" y="2073115"/>
            <a:ext cx="5623053" cy="38617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8700" y="5378643"/>
            <a:ext cx="647450" cy="556260"/>
          </a:xfrm>
          <a:prstGeom prst="rect">
            <a:avLst/>
          </a:prstGeom>
        </p:spPr>
      </p:pic>
    </p:spTree>
    <p:extLst>
      <p:ext uri="{BB962C8B-B14F-4D97-AF65-F5344CB8AC3E}">
        <p14:creationId xmlns:p14="http://schemas.microsoft.com/office/powerpoint/2010/main" val="214022116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fining  human-centered design…"/>
          <p:cNvSpPr>
            <a:spLocks noGrp="1"/>
          </p:cNvSpPr>
          <p:nvPr>
            <p:ph type="title"/>
          </p:nvPr>
        </p:nvSpPr>
        <p:spPr>
          <a:xfrm>
            <a:off x="2455198" y="622975"/>
            <a:ext cx="5964901" cy="769097"/>
          </a:xfrm>
          <a:prstGeom prst="rect">
            <a:avLst/>
          </a:prstGeom>
        </p:spPr>
        <p:txBody>
          <a:bodyPr>
            <a:normAutofit/>
          </a:bodyPr>
          <a:lstStyle/>
          <a:p>
            <a:pPr>
              <a:defRPr sz="3600" b="1">
                <a:latin typeface="+mn-lt"/>
                <a:ea typeface="+mn-ea"/>
                <a:cs typeface="+mn-cs"/>
                <a:sym typeface="Helvetica"/>
              </a:defRPr>
            </a:pPr>
            <a:r>
              <a:rPr lang="en-US" dirty="0"/>
              <a:t>Storytelling principles</a:t>
            </a:r>
            <a:endParaRPr sz="1800" dirty="0"/>
          </a:p>
        </p:txBody>
      </p:sp>
      <p:sp>
        <p:nvSpPr>
          <p:cNvPr id="7"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68500"/>
            <a:ext cx="9144000" cy="327241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684650"/>
            <a:ext cx="647450" cy="556260"/>
          </a:xfrm>
          <a:prstGeom prst="rect">
            <a:avLst/>
          </a:prstGeom>
        </p:spPr>
      </p:pic>
    </p:spTree>
    <p:extLst>
      <p:ext uri="{BB962C8B-B14F-4D97-AF65-F5344CB8AC3E}">
        <p14:creationId xmlns:p14="http://schemas.microsoft.com/office/powerpoint/2010/main" val="55348291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6" name="pasted-image.pdf" descr="pasted-image.pdf"/>
          <p:cNvPicPr>
            <a:picLocks noChangeAspect="1"/>
          </p:cNvPicPr>
          <p:nvPr/>
        </p:nvPicPr>
        <p:blipFill>
          <a:blip r:embed="rId3" cstate="email">
            <a:extLst>
              <a:ext uri="{28A0092B-C50C-407E-A947-70E740481C1C}">
                <a14:useLocalDpi xmlns:a14="http://schemas.microsoft.com/office/drawing/2010/main"/>
              </a:ext>
            </a:extLst>
          </a:blip>
          <a:srcRect r="8045" b="1321"/>
          <a:stretch>
            <a:fillRect/>
          </a:stretch>
        </p:blipFill>
        <p:spPr>
          <a:xfrm>
            <a:off x="-1" y="0"/>
            <a:ext cx="9144001" cy="6858001"/>
          </a:xfrm>
          <a:prstGeom prst="rect">
            <a:avLst/>
          </a:prstGeom>
          <a:ln w="12700">
            <a:miter lim="400000"/>
          </a:ln>
        </p:spPr>
      </p:pic>
      <p:sp>
        <p:nvSpPr>
          <p:cNvPr id="1888" name="Concept Poster"/>
          <p:cNvSpPr>
            <a:spLocks noGrp="1"/>
          </p:cNvSpPr>
          <p:nvPr>
            <p:ph type="title"/>
          </p:nvPr>
        </p:nvSpPr>
        <p:spPr>
          <a:xfrm>
            <a:off x="2455199" y="593376"/>
            <a:ext cx="6688801" cy="811354"/>
          </a:xfrm>
          <a:prstGeom prst="rect">
            <a:avLst/>
          </a:prstGeom>
          <a:solidFill>
            <a:srgbClr val="303030"/>
          </a:solidFill>
        </p:spPr>
        <p:txBody>
          <a:bodyPr/>
          <a:lstStyle/>
          <a:p>
            <a:pPr>
              <a:defRPr sz="3600" b="1">
                <a:latin typeface="+mn-lt"/>
                <a:ea typeface="+mn-ea"/>
                <a:cs typeface="+mn-cs"/>
                <a:sym typeface="Helvetica"/>
              </a:defRPr>
            </a:pPr>
            <a:r>
              <a:rPr dirty="0"/>
              <a:t>Concept </a:t>
            </a:r>
            <a:r>
              <a:rPr lang="en-US" dirty="0"/>
              <a:t>p</a:t>
            </a:r>
            <a:r>
              <a:rPr dirty="0"/>
              <a:t>oster</a:t>
            </a:r>
          </a:p>
          <a:p>
            <a:pPr>
              <a:defRPr sz="3600" b="1">
                <a:latin typeface="+mn-lt"/>
                <a:ea typeface="+mn-ea"/>
                <a:cs typeface="+mn-cs"/>
                <a:sym typeface="Helvetica"/>
              </a:defRPr>
            </a:pPr>
            <a:endParaRPr sz="2700" dirty="0">
              <a:solidFill>
                <a:srgbClr val="CCCCCC"/>
              </a:solidFill>
              <a:latin typeface="Helvetica Neue"/>
              <a:ea typeface="Helvetica Neue"/>
              <a:cs typeface="Helvetica Neue"/>
              <a:sym typeface="Helvetica Neue"/>
            </a:endParaRPr>
          </a:p>
          <a:p>
            <a:pPr>
              <a:defRPr sz="3600" b="1">
                <a:latin typeface="+mn-lt"/>
                <a:ea typeface="+mn-ea"/>
                <a:cs typeface="+mn-cs"/>
                <a:sym typeface="Helvetica"/>
              </a:defRPr>
            </a:pPr>
            <a:endParaRPr sz="2700" dirty="0">
              <a:solidFill>
                <a:srgbClr val="CCCCCC"/>
              </a:solidFill>
              <a:latin typeface="Helvetica Neue"/>
              <a:ea typeface="Helvetica Neue"/>
              <a:cs typeface="Helvetica Neue"/>
              <a:sym typeface="Helvetica Neue"/>
            </a:endParaRPr>
          </a:p>
        </p:txBody>
      </p:sp>
      <p:sp>
        <p:nvSpPr>
          <p:cNvPr id="5"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a:t>Envision</a:t>
            </a:r>
            <a:endParaRPr/>
          </a:p>
        </p:txBody>
      </p:sp>
    </p:spTree>
    <p:extLst>
      <p:ext uri="{BB962C8B-B14F-4D97-AF65-F5344CB8AC3E}">
        <p14:creationId xmlns:p14="http://schemas.microsoft.com/office/powerpoint/2010/main" val="277118165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fining  human-centered design…"/>
          <p:cNvSpPr>
            <a:spLocks noGrp="1"/>
          </p:cNvSpPr>
          <p:nvPr>
            <p:ph type="title"/>
          </p:nvPr>
        </p:nvSpPr>
        <p:spPr>
          <a:xfrm>
            <a:off x="2455198" y="622975"/>
            <a:ext cx="5964901" cy="769097"/>
          </a:xfrm>
          <a:prstGeom prst="rect">
            <a:avLst/>
          </a:prstGeom>
        </p:spPr>
        <p:txBody>
          <a:bodyPr>
            <a:normAutofit/>
          </a:bodyPr>
          <a:lstStyle/>
          <a:p>
            <a:pPr>
              <a:defRPr sz="3600" b="1">
                <a:latin typeface="+mn-lt"/>
                <a:ea typeface="+mn-ea"/>
                <a:cs typeface="+mn-cs"/>
                <a:sym typeface="Helvetica"/>
              </a:defRPr>
            </a:pPr>
            <a:r>
              <a:rPr lang="en-US" dirty="0"/>
              <a:t>Practicing prototyping</a:t>
            </a:r>
            <a:endParaRPr sz="1800" dirty="0"/>
          </a:p>
        </p:txBody>
      </p:sp>
      <p:sp>
        <p:nvSpPr>
          <p:cNvPr id="7"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sp>
        <p:nvSpPr>
          <p:cNvPr id="8"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00" y="1481666"/>
            <a:ext cx="7874000" cy="5249333"/>
          </a:xfrm>
          <a:prstGeom prst="rect">
            <a:avLst/>
          </a:prstGeom>
        </p:spPr>
      </p:pic>
    </p:spTree>
    <p:extLst>
      <p:ext uri="{BB962C8B-B14F-4D97-AF65-F5344CB8AC3E}">
        <p14:creationId xmlns:p14="http://schemas.microsoft.com/office/powerpoint/2010/main" val="416865336"/>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5" name="Defining  human-centered design…"/>
          <p:cNvSpPr>
            <a:spLocks noGrp="1"/>
          </p:cNvSpPr>
          <p:nvPr>
            <p:ph type="title"/>
          </p:nvPr>
        </p:nvSpPr>
        <p:spPr>
          <a:xfrm>
            <a:off x="2455199" y="622975"/>
            <a:ext cx="5643902" cy="4389300"/>
          </a:xfrm>
          <a:prstGeom prst="rect">
            <a:avLst/>
          </a:prstGeom>
        </p:spPr>
        <p:txBody>
          <a:bodyPr/>
          <a:lstStyle/>
          <a:p>
            <a:pPr>
              <a:defRPr sz="3600" b="1">
                <a:latin typeface="+mn-lt"/>
                <a:ea typeface="+mn-ea"/>
                <a:cs typeface="+mn-cs"/>
                <a:sym typeface="Helvetica"/>
              </a:defRPr>
            </a:pPr>
            <a:r>
              <a:rPr lang="en-US" dirty="0"/>
              <a:t>Constructive critique</a:t>
            </a:r>
            <a:endParaRPr dirty="0"/>
          </a:p>
          <a:p>
            <a:pPr>
              <a:spcBef>
                <a:spcPts val="1000"/>
              </a:spcBef>
            </a:pPr>
            <a:endParaRPr sz="27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lang="en-US" dirty="0" err="1"/>
              <a:t>con·struc·tive</a:t>
            </a:r>
            <a:r>
              <a:rPr lang="en-US" dirty="0"/>
              <a:t> </a:t>
            </a:r>
            <a:r>
              <a:rPr lang="en-US" sz="1800" i="1" dirty="0"/>
              <a:t>adjective</a:t>
            </a:r>
          </a:p>
        </p:txBody>
      </p:sp>
      <p:sp>
        <p:nvSpPr>
          <p:cNvPr id="6" name="What is innovation?:"/>
          <p:cNvSpPr/>
          <p:nvPr/>
        </p:nvSpPr>
        <p:spPr>
          <a:xfrm>
            <a:off x="489200" y="670774"/>
            <a:ext cx="1639799" cy="4000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Prototype</a:t>
            </a:r>
            <a:endParaRPr dirty="0">
              <a:solidFill>
                <a:srgbClr val="000000"/>
              </a:solidFill>
            </a:endParaRPr>
          </a:p>
        </p:txBody>
      </p:sp>
      <p:sp>
        <p:nvSpPr>
          <p:cNvPr id="7" name="Defining  human-centered design…">
            <a:extLst>
              <a:ext uri="{FF2B5EF4-FFF2-40B4-BE49-F238E27FC236}">
                <a16:creationId xmlns:a16="http://schemas.microsoft.com/office/drawing/2014/main" id="{050F7692-6BB5-5F41-8392-E50D03A62E64}"/>
              </a:ext>
            </a:extLst>
          </p:cNvPr>
          <p:cNvSpPr txBox="1">
            <a:spLocks/>
          </p:cNvSpPr>
          <p:nvPr/>
        </p:nvSpPr>
        <p:spPr>
          <a:xfrm>
            <a:off x="2455199" y="2522115"/>
            <a:ext cx="5643902" cy="43893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FFFFFF"/>
                </a:solidFill>
                <a:uFillTx/>
                <a:latin typeface="Arial"/>
                <a:ea typeface="Arial"/>
                <a:cs typeface="Arial"/>
                <a:sym typeface="Arial"/>
              </a:defRPr>
            </a:lvl9pPr>
          </a:lstStyle>
          <a:p>
            <a:pPr marL="514350" indent="-514350" hangingPunct="1">
              <a:buFont typeface="+mj-lt"/>
              <a:buAutoNum type="arabicPeriod"/>
              <a:defRPr b="1">
                <a:solidFill>
                  <a:srgbClr val="CCCCCC"/>
                </a:solidFill>
                <a:latin typeface="+mn-lt"/>
                <a:ea typeface="+mn-ea"/>
                <a:cs typeface="+mn-cs"/>
                <a:sym typeface="Helvetica"/>
              </a:defRPr>
            </a:pPr>
            <a:r>
              <a:rPr lang="en-US" sz="2000" b="1" dirty="0">
                <a:solidFill>
                  <a:srgbClr val="CCCCCC"/>
                </a:solidFill>
                <a:latin typeface="+mn-lt"/>
                <a:ea typeface="+mn-ea"/>
                <a:cs typeface="+mn-cs"/>
                <a:sym typeface="Helvetica"/>
              </a:rPr>
              <a:t>of or relating to construction</a:t>
            </a:r>
            <a:br>
              <a:rPr lang="en-US" sz="2000" b="1" dirty="0">
                <a:solidFill>
                  <a:srgbClr val="CCCCCC"/>
                </a:solidFill>
                <a:latin typeface="+mn-lt"/>
                <a:ea typeface="+mn-ea"/>
                <a:cs typeface="+mn-cs"/>
                <a:sym typeface="Helvetica"/>
              </a:rPr>
            </a:br>
            <a:r>
              <a:rPr lang="en-US" sz="2000" b="1" dirty="0">
                <a:solidFill>
                  <a:srgbClr val="CCCCCC"/>
                </a:solidFill>
                <a:latin typeface="+mn-lt"/>
                <a:ea typeface="+mn-ea"/>
                <a:cs typeface="+mn-cs"/>
                <a:sym typeface="Helvetica"/>
              </a:rPr>
              <a:t>or creation</a:t>
            </a:r>
          </a:p>
          <a:p>
            <a:pPr marL="514350" indent="-514350" hangingPunct="1">
              <a:buFont typeface="+mj-lt"/>
              <a:buAutoNum type="arabicPeriod"/>
              <a:defRPr b="1">
                <a:solidFill>
                  <a:srgbClr val="CCCCCC"/>
                </a:solidFill>
                <a:latin typeface="+mn-lt"/>
                <a:ea typeface="+mn-ea"/>
                <a:cs typeface="+mn-cs"/>
                <a:sym typeface="Helvetica"/>
              </a:defRPr>
            </a:pPr>
            <a:r>
              <a:rPr lang="en-US" sz="2000" b="1" dirty="0">
                <a:solidFill>
                  <a:srgbClr val="CCCCCC"/>
                </a:solidFill>
                <a:latin typeface="+mn-lt"/>
                <a:ea typeface="+mn-ea"/>
                <a:cs typeface="+mn-cs"/>
                <a:sym typeface="Helvetica"/>
              </a:rPr>
              <a:t>promoting improvement or development</a:t>
            </a:r>
            <a:endParaRPr lang="en-US" sz="2000" b="1" i="1" dirty="0">
              <a:solidFill>
                <a:srgbClr val="CCCCCC"/>
              </a:solidFill>
              <a:latin typeface="+mn-lt"/>
              <a:ea typeface="+mn-ea"/>
              <a:cs typeface="+mn-cs"/>
              <a:sym typeface="Helvetica"/>
            </a:endParaRPr>
          </a:p>
        </p:txBody>
      </p:sp>
    </p:spTree>
    <p:extLst>
      <p:ext uri="{BB962C8B-B14F-4D97-AF65-F5344CB8AC3E}">
        <p14:creationId xmlns:p14="http://schemas.microsoft.com/office/powerpoint/2010/main" val="27345889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HCD_Process_diagram.jpg" descr="HCD_Process_diagram.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2764" y="-41902"/>
            <a:ext cx="9144001" cy="6941805"/>
          </a:xfrm>
          <a:prstGeom prst="rect">
            <a:avLst/>
          </a:prstGeom>
          <a:ln w="12700">
            <a:miter lim="400000"/>
          </a:ln>
        </p:spPr>
      </p:pic>
      <p:sp>
        <p:nvSpPr>
          <p:cNvPr id="2" name="Oval 1"/>
          <p:cNvSpPr/>
          <p:nvPr/>
        </p:nvSpPr>
        <p:spPr>
          <a:xfrm>
            <a:off x="1737359" y="2597833"/>
            <a:ext cx="1219199" cy="976583"/>
          </a:xfrm>
          <a:prstGeom prst="ellipse">
            <a:avLst/>
          </a:prstGeom>
          <a:solidFill>
            <a:srgbClr val="00B0F0">
              <a:alpha val="42000"/>
            </a:srgbClr>
          </a:solidFill>
          <a:ln w="508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spTree>
    <p:extLst>
      <p:ext uri="{BB962C8B-B14F-4D97-AF65-F5344CB8AC3E}">
        <p14:creationId xmlns:p14="http://schemas.microsoft.com/office/powerpoint/2010/main" val="284446369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12121">
            <a:alpha val="0"/>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66C8AF-E9B1-BA4C-9945-821618E9E610}"/>
              </a:ext>
            </a:extLst>
          </p:cNvPr>
          <p:cNvPicPr/>
          <p:nvPr/>
        </p:nvPicPr>
        <p:blipFill>
          <a:blip r:embed="rId3">
            <a:extLst>
              <a:ext uri="{28A0092B-C50C-407E-A947-70E740481C1C}">
                <a14:useLocalDpi xmlns:a14="http://schemas.microsoft.com/office/drawing/2010/main" val="0"/>
              </a:ext>
            </a:extLst>
          </a:blip>
          <a:stretch>
            <a:fillRect/>
          </a:stretch>
        </p:blipFill>
        <p:spPr>
          <a:xfrm>
            <a:off x="465663" y="276861"/>
            <a:ext cx="3662496" cy="2192802"/>
          </a:xfrm>
          <a:prstGeom prst="rect">
            <a:avLst/>
          </a:prstGeom>
        </p:spPr>
      </p:pic>
      <p:pic>
        <p:nvPicPr>
          <p:cNvPr id="7" name="Picture 6">
            <a:extLst>
              <a:ext uri="{FF2B5EF4-FFF2-40B4-BE49-F238E27FC236}">
                <a16:creationId xmlns:a16="http://schemas.microsoft.com/office/drawing/2014/main" id="{B5A94736-604B-6943-8EC5-672F657307F1}"/>
              </a:ext>
            </a:extLst>
          </p:cNvPr>
          <p:cNvPicPr/>
          <p:nvPr/>
        </p:nvPicPr>
        <p:blipFill>
          <a:blip r:embed="rId4">
            <a:extLst>
              <a:ext uri="{28A0092B-C50C-407E-A947-70E740481C1C}">
                <a14:useLocalDpi xmlns:a14="http://schemas.microsoft.com/office/drawing/2010/main" val="0"/>
              </a:ext>
            </a:extLst>
          </a:blip>
          <a:stretch>
            <a:fillRect/>
          </a:stretch>
        </p:blipFill>
        <p:spPr>
          <a:xfrm>
            <a:off x="4419600" y="0"/>
            <a:ext cx="4509135" cy="3454400"/>
          </a:xfrm>
          <a:prstGeom prst="rect">
            <a:avLst/>
          </a:prstGeom>
        </p:spPr>
      </p:pic>
      <p:pic>
        <p:nvPicPr>
          <p:cNvPr id="8" name="Picture 7">
            <a:extLst>
              <a:ext uri="{FF2B5EF4-FFF2-40B4-BE49-F238E27FC236}">
                <a16:creationId xmlns:a16="http://schemas.microsoft.com/office/drawing/2014/main" id="{0702AF5D-4813-1247-B465-B05C929BDDD4}"/>
              </a:ext>
            </a:extLst>
          </p:cNvPr>
          <p:cNvPicPr/>
          <p:nvPr/>
        </p:nvPicPr>
        <p:blipFill>
          <a:blip r:embed="rId5">
            <a:extLst>
              <a:ext uri="{28A0092B-C50C-407E-A947-70E740481C1C}">
                <a14:useLocalDpi xmlns:a14="http://schemas.microsoft.com/office/drawing/2010/main" val="0"/>
              </a:ext>
            </a:extLst>
          </a:blip>
          <a:stretch>
            <a:fillRect/>
          </a:stretch>
        </p:blipFill>
        <p:spPr>
          <a:xfrm>
            <a:off x="677334" y="2804362"/>
            <a:ext cx="3161640" cy="1447396"/>
          </a:xfrm>
          <a:prstGeom prst="rect">
            <a:avLst/>
          </a:prstGeom>
        </p:spPr>
      </p:pic>
      <p:pic>
        <p:nvPicPr>
          <p:cNvPr id="9" name="HCD_Process_diagram.jpg" descr="HCD_Process_diagram.jpg">
            <a:extLst>
              <a:ext uri="{FF2B5EF4-FFF2-40B4-BE49-F238E27FC236}">
                <a16:creationId xmlns:a16="http://schemas.microsoft.com/office/drawing/2014/main" id="{25076CE2-E228-2742-9C90-9BD9B5CC05F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19242" b="2064"/>
          <a:stretch/>
        </p:blipFill>
        <p:spPr>
          <a:xfrm>
            <a:off x="4750434" y="3624911"/>
            <a:ext cx="4178301" cy="2496198"/>
          </a:xfrm>
          <a:prstGeom prst="rect">
            <a:avLst/>
          </a:prstGeom>
          <a:ln w="12700">
            <a:miter lim="400000"/>
          </a:ln>
        </p:spPr>
      </p:pic>
      <p:pic>
        <p:nvPicPr>
          <p:cNvPr id="10" name="Picture 9">
            <a:extLst>
              <a:ext uri="{FF2B5EF4-FFF2-40B4-BE49-F238E27FC236}">
                <a16:creationId xmlns:a16="http://schemas.microsoft.com/office/drawing/2014/main" id="{0AAA2192-A891-B745-B625-AABA02E29BE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334" y="4592745"/>
            <a:ext cx="3623733" cy="1947756"/>
          </a:xfrm>
          <a:prstGeom prst="rect">
            <a:avLst/>
          </a:prstGeom>
        </p:spPr>
      </p:pic>
    </p:spTree>
    <p:extLst>
      <p:ext uri="{BB962C8B-B14F-4D97-AF65-F5344CB8AC3E}">
        <p14:creationId xmlns:p14="http://schemas.microsoft.com/office/powerpoint/2010/main" val="42538973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264" name="Defining  human-centered design…"/>
          <p:cNvSpPr>
            <a:spLocks noGrp="1"/>
          </p:cNvSpPr>
          <p:nvPr>
            <p:ph type="title"/>
          </p:nvPr>
        </p:nvSpPr>
        <p:spPr>
          <a:xfrm>
            <a:off x="2455199" y="622975"/>
            <a:ext cx="5643902" cy="4389300"/>
          </a:xfrm>
          <a:prstGeom prst="rect">
            <a:avLst/>
          </a:prstGeom>
        </p:spPr>
        <p:txBody>
          <a:bodyPr/>
          <a:lstStyle/>
          <a:p>
            <a:pPr>
              <a:defRPr sz="3600" b="1">
                <a:latin typeface="+mn-lt"/>
                <a:ea typeface="+mn-ea"/>
                <a:cs typeface="+mn-cs"/>
                <a:sym typeface="Helvetica"/>
              </a:defRPr>
            </a:pPr>
            <a:endParaRPr dirty="0"/>
          </a:p>
        </p:txBody>
      </p:sp>
      <p:sp>
        <p:nvSpPr>
          <p:cNvPr id="5" name="What is innovation?:"/>
          <p:cNvSpPr/>
          <p:nvPr/>
        </p:nvSpPr>
        <p:spPr>
          <a:xfrm>
            <a:off x="489200" y="670774"/>
            <a:ext cx="1639799" cy="615521"/>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Design + Innovation</a:t>
            </a:r>
            <a:endParaRPr dirty="0">
              <a:solidFill>
                <a:srgbClr val="000000"/>
              </a:solidFill>
            </a:endParaRPr>
          </a:p>
        </p:txBody>
      </p:sp>
      <p:sp>
        <p:nvSpPr>
          <p:cNvPr id="4" name="Rectangle 3">
            <a:extLst>
              <a:ext uri="{FF2B5EF4-FFF2-40B4-BE49-F238E27FC236}">
                <a16:creationId xmlns:a16="http://schemas.microsoft.com/office/drawing/2014/main" id="{77B86A82-CE7A-0F43-A09B-5646818BA446}"/>
              </a:ext>
            </a:extLst>
          </p:cNvPr>
          <p:cNvSpPr/>
          <p:nvPr/>
        </p:nvSpPr>
        <p:spPr>
          <a:xfrm>
            <a:off x="0" y="0"/>
            <a:ext cx="9144000" cy="6858000"/>
          </a:xfrm>
          <a:prstGeom prst="rect">
            <a:avLst/>
          </a:prstGeom>
          <a:solidFill>
            <a:schemeClr val="tx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a:ln>
                <a:noFill/>
              </a:ln>
              <a:solidFill>
                <a:srgbClr val="FFFFFF"/>
              </a:solidFill>
              <a:effectLst/>
              <a:uFillTx/>
              <a:latin typeface="Arial"/>
              <a:ea typeface="Arial"/>
              <a:cs typeface="Arial"/>
              <a:sym typeface="Arial"/>
            </a:endParaRPr>
          </a:p>
        </p:txBody>
      </p:sp>
      <p:pic>
        <p:nvPicPr>
          <p:cNvPr id="8" name="Picture 7">
            <a:extLst>
              <a:ext uri="{FF2B5EF4-FFF2-40B4-BE49-F238E27FC236}">
                <a16:creationId xmlns:a16="http://schemas.microsoft.com/office/drawing/2014/main" id="{2D9619F0-AD1F-5447-A55D-B8196429B3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 y="2315738"/>
            <a:ext cx="8001000" cy="3022600"/>
          </a:xfrm>
          <a:prstGeom prst="rect">
            <a:avLst/>
          </a:prstGeom>
        </p:spPr>
      </p:pic>
    </p:spTree>
    <p:extLst>
      <p:ext uri="{BB962C8B-B14F-4D97-AF65-F5344CB8AC3E}">
        <p14:creationId xmlns:p14="http://schemas.microsoft.com/office/powerpoint/2010/main" val="378669979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0" name="plusses to scale - white - solid.pdf" descr="plusses to scale - white - solid.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0" y="34985"/>
            <a:ext cx="9144001" cy="813165"/>
          </a:xfrm>
          <a:prstGeom prst="rect">
            <a:avLst/>
          </a:prstGeom>
          <a:ln w="12700">
            <a:miter lim="400000"/>
          </a:ln>
        </p:spPr>
      </p:pic>
      <p:sp>
        <p:nvSpPr>
          <p:cNvPr id="6" name="Congratulations for getting through Day 1!"/>
          <p:cNvSpPr>
            <a:spLocks noGrp="1"/>
          </p:cNvSpPr>
          <p:nvPr>
            <p:ph type="title"/>
          </p:nvPr>
        </p:nvSpPr>
        <p:spPr>
          <a:xfrm>
            <a:off x="348300" y="1241507"/>
            <a:ext cx="8447400" cy="1136367"/>
          </a:xfrm>
          <a:prstGeom prst="rect">
            <a:avLst/>
          </a:prstGeom>
        </p:spPr>
        <p:txBody>
          <a:bodyPr>
            <a:noAutofit/>
          </a:bodyPr>
          <a:lstStyle>
            <a:lvl1pPr algn="ctr" defTabSz="768095">
              <a:defRPr sz="6048" b="1">
                <a:latin typeface="+mn-lt"/>
                <a:ea typeface="+mn-ea"/>
                <a:cs typeface="+mn-cs"/>
                <a:sym typeface="Helvetica"/>
              </a:defRPr>
            </a:lvl1pPr>
          </a:lstStyle>
          <a:p>
            <a:pPr defTabSz="321457">
              <a:lnSpc>
                <a:spcPct val="120000"/>
              </a:lnSpc>
              <a:defRPr/>
            </a:pPr>
            <a:r>
              <a:rPr lang="en-US" sz="4000" dirty="0">
                <a:solidFill>
                  <a:schemeClr val="tx1"/>
                </a:solidFill>
                <a:latin typeface="Chivo" charset="0"/>
                <a:ea typeface="Chivo" charset="0"/>
                <a:cs typeface="Chivo" charset="0"/>
                <a:sym typeface="Brown" charset="0"/>
              </a:rPr>
              <a:t>I learned...</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relearned...</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wonder...</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was surprised... </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hope...</a:t>
            </a:r>
            <a:br>
              <a:rPr lang="en-US" sz="4000" dirty="0">
                <a:solidFill>
                  <a:schemeClr val="tx1"/>
                </a:solidFill>
                <a:latin typeface="Chivo" charset="0"/>
                <a:ea typeface="Chivo" charset="0"/>
                <a:cs typeface="Chivo" charset="0"/>
                <a:sym typeface="Brown" charset="0"/>
              </a:rPr>
            </a:br>
            <a:r>
              <a:rPr lang="en-US" sz="4000" dirty="0">
                <a:solidFill>
                  <a:schemeClr val="tx1"/>
                </a:solidFill>
                <a:latin typeface="Chivo" charset="0"/>
                <a:ea typeface="Chivo" charset="0"/>
                <a:cs typeface="Chivo" charset="0"/>
                <a:sym typeface="Brown" charset="0"/>
              </a:rPr>
              <a:t>I plan to...</a:t>
            </a:r>
            <a:endParaRPr sz="3600" dirty="0">
              <a:solidFill>
                <a:schemeClr val="tx1"/>
              </a:solidFill>
              <a:latin typeface="Chivo" charset="0"/>
              <a:ea typeface="Chivo" charset="0"/>
              <a:cs typeface="Chivo" charset="0"/>
            </a:endParaRPr>
          </a:p>
        </p:txBody>
      </p:sp>
    </p:spTree>
    <p:extLst>
      <p:ext uri="{BB962C8B-B14F-4D97-AF65-F5344CB8AC3E}">
        <p14:creationId xmlns:p14="http://schemas.microsoft.com/office/powerpoint/2010/main" val="381965527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9" descr="Picture 9"/>
          <p:cNvPicPr>
            <a:picLocks noChangeAspect="1"/>
          </p:cNvPicPr>
          <p:nvPr/>
        </p:nvPicPr>
        <p:blipFill>
          <a:blip r:embed="rId3"/>
          <a:stretch>
            <a:fillRect/>
          </a:stretch>
        </p:blipFill>
        <p:spPr>
          <a:xfrm>
            <a:off x="-17463" y="-7939"/>
            <a:ext cx="9144001" cy="6858002"/>
          </a:xfrm>
          <a:prstGeom prst="rect">
            <a:avLst/>
          </a:prstGeom>
          <a:ln w="12700">
            <a:miter lim="400000"/>
          </a:ln>
        </p:spPr>
      </p:pic>
    </p:spTree>
    <p:extLst>
      <p:ext uri="{BB962C8B-B14F-4D97-AF65-F5344CB8AC3E}">
        <p14:creationId xmlns:p14="http://schemas.microsoft.com/office/powerpoint/2010/main" val="48393570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9" name="Thank You!"/>
          <p:cNvSpPr>
            <a:spLocks noGrp="1"/>
          </p:cNvSpPr>
          <p:nvPr>
            <p:ph type="title"/>
          </p:nvPr>
        </p:nvSpPr>
        <p:spPr>
          <a:xfrm>
            <a:off x="334253" y="2471335"/>
            <a:ext cx="8447400" cy="2467801"/>
          </a:xfrm>
          <a:prstGeom prst="rect">
            <a:avLst/>
          </a:prstGeom>
        </p:spPr>
        <p:txBody>
          <a:bodyPr/>
          <a:lstStyle>
            <a:lvl1pPr algn="ctr">
              <a:defRPr sz="8600" b="1">
                <a:latin typeface="+mn-lt"/>
                <a:ea typeface="+mn-ea"/>
                <a:cs typeface="+mn-cs"/>
                <a:sym typeface="Helvetica"/>
              </a:defRPr>
            </a:lvl1pPr>
          </a:lstStyle>
          <a:p>
            <a:r>
              <a:t>Thank You!</a:t>
            </a:r>
          </a:p>
        </p:txBody>
      </p:sp>
      <p:sp>
        <p:nvSpPr>
          <p:cNvPr id="1920" name="Line"/>
          <p:cNvSpPr/>
          <p:nvPr/>
        </p:nvSpPr>
        <p:spPr>
          <a:xfrm>
            <a:off x="981074" y="4068024"/>
            <a:ext cx="7182002" cy="1"/>
          </a:xfrm>
          <a:prstGeom prst="line">
            <a:avLst/>
          </a:prstGeom>
          <a:ln>
            <a:solidFill>
              <a:srgbClr val="FFFFFF"/>
            </a:solidFill>
          </a:ln>
        </p:spPr>
        <p:txBody>
          <a:bodyPr lIns="45719" rIns="45719"/>
          <a:lstStyle/>
          <a:p>
            <a:endParaRPr/>
          </a:p>
        </p:txBody>
      </p:sp>
      <p:pic>
        <p:nvPicPr>
          <p:cNvPr id="1921" name="plusses to scale - white - solid.pdf" descr="plusses to scale - white - solid.pdf"/>
          <p:cNvPicPr>
            <a:picLocks noChangeAspect="1"/>
          </p:cNvPicPr>
          <p:nvPr/>
        </p:nvPicPr>
        <p:blipFill>
          <a:blip r:embed="rId3"/>
          <a:srcRect t="38358" b="38358"/>
          <a:stretch>
            <a:fillRect/>
          </a:stretch>
        </p:blipFill>
        <p:spPr>
          <a:xfrm>
            <a:off x="0" y="34985"/>
            <a:ext cx="9144001" cy="813165"/>
          </a:xfrm>
          <a:prstGeom prst="rect">
            <a:avLst/>
          </a:prstGeom>
          <a:ln w="12700">
            <a:miter lim="400000"/>
          </a:ln>
        </p:spPr>
      </p:pic>
      <p:pic>
        <p:nvPicPr>
          <p:cNvPr id="1922" name="Logo_white.png" descr="Logo_white.png"/>
          <p:cNvPicPr>
            <a:picLocks noChangeAspect="1"/>
          </p:cNvPicPr>
          <p:nvPr/>
        </p:nvPicPr>
        <p:blipFill>
          <a:blip r:embed="rId4" cstate="email">
            <a:extLst>
              <a:ext uri="{28A0092B-C50C-407E-A947-70E740481C1C}">
                <a14:useLocalDpi xmlns:a14="http://schemas.microsoft.com/office/drawing/2010/main"/>
              </a:ext>
            </a:extLst>
          </a:blip>
          <a:srcRect t="10799" b="10799"/>
          <a:stretch>
            <a:fillRect/>
          </a:stretch>
        </p:blipFill>
        <p:spPr>
          <a:xfrm>
            <a:off x="3849167" y="4930672"/>
            <a:ext cx="1445818" cy="255757"/>
          </a:xfrm>
          <a:prstGeom prst="rect">
            <a:avLst/>
          </a:prstGeom>
          <a:ln w="12700">
            <a:miter lim="400000"/>
          </a:ln>
        </p:spPr>
      </p:pic>
      <p:sp>
        <p:nvSpPr>
          <p:cNvPr id="6" name="Enrique Martínez | enrique.Martinez@opm.gov…">
            <a:extLst>
              <a:ext uri="{FF2B5EF4-FFF2-40B4-BE49-F238E27FC236}">
                <a16:creationId xmlns:a16="http://schemas.microsoft.com/office/drawing/2014/main" id="{8063282B-B7C5-D448-A97B-67B93D86B327}"/>
              </a:ext>
            </a:extLst>
          </p:cNvPr>
          <p:cNvSpPr>
            <a:spLocks noGrp="1"/>
          </p:cNvSpPr>
          <p:nvPr>
            <p:ph type="body" idx="1"/>
          </p:nvPr>
        </p:nvSpPr>
        <p:spPr>
          <a:xfrm>
            <a:off x="981074" y="5664714"/>
            <a:ext cx="6945977" cy="764077"/>
          </a:xfrm>
          <a:prstGeom prst="rect">
            <a:avLst/>
          </a:prstGeom>
        </p:spPr>
        <p:txBody>
          <a:bodyPr anchor="b">
            <a:noAutofit/>
          </a:bodyPr>
          <a:lstStyle/>
          <a:p>
            <a:pPr defTabSz="822959">
              <a:lnSpc>
                <a:spcPct val="100000"/>
              </a:lnSpc>
              <a:spcBef>
                <a:spcPts val="0"/>
              </a:spcBef>
              <a:defRPr sz="1890">
                <a:solidFill>
                  <a:srgbClr val="CCCCCC"/>
                </a:solidFill>
                <a:latin typeface="+mn-lt"/>
                <a:ea typeface="+mn-ea"/>
                <a:cs typeface="+mn-cs"/>
                <a:sym typeface="Helvetica"/>
              </a:defRPr>
            </a:pPr>
            <a:r>
              <a:rPr lang="en-US" dirty="0">
                <a:solidFill>
                  <a:schemeClr val="bg1">
                    <a:lumMod val="25000"/>
                    <a:lumOff val="75000"/>
                  </a:schemeClr>
                </a:solidFill>
              </a:rPr>
              <a:t>Patty </a:t>
            </a:r>
            <a:r>
              <a:rPr lang="en-US" dirty="0" err="1">
                <a:solidFill>
                  <a:schemeClr val="bg1">
                    <a:lumMod val="25000"/>
                    <a:lumOff val="75000"/>
                  </a:schemeClr>
                </a:solidFill>
              </a:rPr>
              <a:t>Beirne</a:t>
            </a:r>
            <a:r>
              <a:rPr lang="en-US" dirty="0">
                <a:solidFill>
                  <a:schemeClr val="bg1">
                    <a:lumMod val="25000"/>
                    <a:lumOff val="75000"/>
                  </a:schemeClr>
                </a:solidFill>
              </a:rPr>
              <a:t> </a:t>
            </a:r>
            <a:r>
              <a:rPr lang="en-US" dirty="0" err="1">
                <a:solidFill>
                  <a:srgbClr val="FAA619"/>
                </a:solidFill>
                <a:sym typeface="Helvetica"/>
              </a:rPr>
              <a:t>Patricia.Beirne@opm.gov</a:t>
            </a:r>
            <a:r>
              <a:rPr lang="en-US" dirty="0">
                <a:solidFill>
                  <a:srgbClr val="FAA619"/>
                </a:solidFill>
                <a:sym typeface="Helvetica"/>
              </a:rPr>
              <a:t> </a:t>
            </a:r>
          </a:p>
          <a:p>
            <a:pPr defTabSz="822959">
              <a:lnSpc>
                <a:spcPct val="100000"/>
              </a:lnSpc>
              <a:spcBef>
                <a:spcPts val="0"/>
              </a:spcBef>
              <a:defRPr sz="1890">
                <a:solidFill>
                  <a:srgbClr val="CCCCCC"/>
                </a:solidFill>
                <a:latin typeface="+mn-lt"/>
                <a:ea typeface="+mn-ea"/>
                <a:cs typeface="+mn-cs"/>
                <a:sym typeface="Helvetica"/>
              </a:defRPr>
            </a:pPr>
            <a:r>
              <a:rPr lang="en-US" sz="1890" dirty="0">
                <a:solidFill>
                  <a:schemeClr val="bg1">
                    <a:lumMod val="25000"/>
                    <a:lumOff val="75000"/>
                  </a:schemeClr>
                </a:solidFill>
                <a:sym typeface="Helvetica"/>
              </a:rPr>
              <a:t>Corinne </a:t>
            </a:r>
            <a:r>
              <a:rPr lang="en-US" sz="1890" dirty="0" err="1">
                <a:solidFill>
                  <a:schemeClr val="bg1">
                    <a:lumMod val="25000"/>
                    <a:lumOff val="75000"/>
                  </a:schemeClr>
                </a:solidFill>
                <a:sym typeface="Helvetica"/>
              </a:rPr>
              <a:t>Vizzacchero</a:t>
            </a:r>
            <a:r>
              <a:rPr lang="en-US" sz="1890" dirty="0">
                <a:solidFill>
                  <a:schemeClr val="bg1">
                    <a:lumMod val="25000"/>
                    <a:lumOff val="75000"/>
                  </a:schemeClr>
                </a:solidFill>
                <a:sym typeface="Helvetica"/>
              </a:rPr>
              <a:t> </a:t>
            </a:r>
            <a:r>
              <a:rPr lang="en-US" sz="1890" dirty="0" err="1">
                <a:solidFill>
                  <a:srgbClr val="FAA619"/>
                </a:solidFill>
                <a:sym typeface="Helvetica"/>
              </a:rPr>
              <a:t>Corinne.Vizzacchero@opm.gov</a:t>
            </a:r>
            <a:r>
              <a:rPr lang="en-US" sz="1890" dirty="0">
                <a:solidFill>
                  <a:srgbClr val="FAA619"/>
                </a:solidFill>
                <a:sym typeface="Helvetica"/>
              </a:rPr>
              <a:t> </a:t>
            </a:r>
            <a:r>
              <a:rPr lang="en-US" dirty="0">
                <a:solidFill>
                  <a:srgbClr val="FAA619"/>
                </a:solidFill>
                <a:sym typeface="Helvetica"/>
              </a:rPr>
              <a:t>		</a:t>
            </a:r>
            <a:endParaRPr lang="en-US" dirty="0">
              <a:solidFill>
                <a:srgbClr val="FAA619"/>
              </a:solidFill>
            </a:endParaRPr>
          </a:p>
        </p:txBody>
      </p:sp>
    </p:spTree>
    <p:extLst>
      <p:ext uri="{BB962C8B-B14F-4D97-AF65-F5344CB8AC3E}">
        <p14:creationId xmlns:p14="http://schemas.microsoft.com/office/powerpoint/2010/main" val="293396715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Understand:…"/>
          <p:cNvSpPr>
            <a:spLocks noGrp="1"/>
          </p:cNvSpPr>
          <p:nvPr>
            <p:ph type="title"/>
          </p:nvPr>
        </p:nvSpPr>
        <p:spPr>
          <a:xfrm>
            <a:off x="2455199" y="542575"/>
            <a:ext cx="6377102" cy="3701300"/>
          </a:xfrm>
          <a:prstGeom prst="rect">
            <a:avLst/>
          </a:prstGeom>
        </p:spPr>
        <p:txBody>
          <a:bodyPr/>
          <a:lstStyle/>
          <a:p>
            <a:pPr>
              <a:defRPr sz="4800" b="1">
                <a:solidFill>
                  <a:srgbClr val="FAA619"/>
                </a:solidFill>
                <a:latin typeface="+mn-lt"/>
                <a:ea typeface="+mn-ea"/>
                <a:cs typeface="+mn-cs"/>
                <a:sym typeface="Helvetica"/>
              </a:defRPr>
            </a:pPr>
            <a:r>
              <a:rPr dirty="0"/>
              <a:t>U</a:t>
            </a:r>
            <a:r>
              <a:rPr lang="en-US" dirty="0"/>
              <a:t>nderstand</a:t>
            </a:r>
            <a:r>
              <a:rPr dirty="0"/>
              <a:t>:</a:t>
            </a:r>
          </a:p>
          <a:p>
            <a:pPr>
              <a:defRPr sz="4800" b="1">
                <a:latin typeface="+mn-lt"/>
                <a:ea typeface="+mn-ea"/>
                <a:cs typeface="+mn-cs"/>
                <a:sym typeface="Helvetica"/>
              </a:defRPr>
            </a:pPr>
            <a:r>
              <a:rPr lang="en-US" dirty="0"/>
              <a:t>Data synthesis</a:t>
            </a:r>
            <a:br>
              <a:rPr lang="en-US" dirty="0"/>
            </a:br>
            <a:endParaRPr sz="4000" dirty="0"/>
          </a:p>
        </p:txBody>
      </p:sp>
      <p:sp>
        <p:nvSpPr>
          <p:cNvPr id="149" name="Line"/>
          <p:cNvSpPr/>
          <p:nvPr/>
        </p:nvSpPr>
        <p:spPr>
          <a:xfrm flipH="1">
            <a:off x="2264849" y="788174"/>
            <a:ext cx="1" cy="5417701"/>
          </a:xfrm>
          <a:prstGeom prst="line">
            <a:avLst/>
          </a:prstGeom>
          <a:ln>
            <a:solidFill>
              <a:srgbClr val="CCEAEC"/>
            </a:solidFill>
          </a:ln>
        </p:spPr>
        <p:txBody>
          <a:bodyPr lIns="45719" rIns="45719"/>
          <a:lstStyle/>
          <a:p>
            <a:endParaRPr/>
          </a:p>
        </p:txBody>
      </p:sp>
      <p:pic>
        <p:nvPicPr>
          <p:cNvPr id="150" name="Logo_white.png" descr="Logo_white.png"/>
          <p:cNvPicPr>
            <a:picLocks noChangeAspect="1"/>
          </p:cNvPicPr>
          <p:nvPr/>
        </p:nvPicPr>
        <p:blipFill>
          <a:blip r:embed="rId3" cstate="email">
            <a:extLst>
              <a:ext uri="{28A0092B-C50C-407E-A947-70E740481C1C}">
                <a14:useLocalDpi xmlns:a14="http://schemas.microsoft.com/office/drawing/2010/main"/>
              </a:ext>
            </a:extLst>
          </a:blip>
          <a:srcRect t="10799" b="10799"/>
          <a:stretch>
            <a:fillRect/>
          </a:stretch>
        </p:blipFill>
        <p:spPr>
          <a:xfrm>
            <a:off x="540099" y="739671"/>
            <a:ext cx="1445818" cy="255758"/>
          </a:xfrm>
          <a:prstGeom prst="rect">
            <a:avLst/>
          </a:prstGeom>
          <a:ln w="12700">
            <a:miter lim="400000"/>
          </a:ln>
        </p:spPr>
      </p:pic>
      <p:pic>
        <p:nvPicPr>
          <p:cNvPr id="151" name="plusses to scale - orange.pdf" descr="plusses to scale - orange.pdf"/>
          <p:cNvPicPr>
            <a:picLocks noChangeAspect="1"/>
          </p:cNvPicPr>
          <p:nvPr/>
        </p:nvPicPr>
        <p:blipFill>
          <a:blip r:embed="rId4"/>
          <a:stretch>
            <a:fillRect/>
          </a:stretch>
        </p:blipFill>
        <p:spPr>
          <a:xfrm>
            <a:off x="0" y="3350049"/>
            <a:ext cx="9144000" cy="3492501"/>
          </a:xfrm>
          <a:prstGeom prst="rect">
            <a:avLst/>
          </a:prstGeom>
          <a:ln w="12700">
            <a:miter lim="400000"/>
          </a:ln>
        </p:spPr>
      </p:pic>
    </p:spTree>
    <p:extLst>
      <p:ext uri="{BB962C8B-B14F-4D97-AF65-F5344CB8AC3E}">
        <p14:creationId xmlns:p14="http://schemas.microsoft.com/office/powerpoint/2010/main" val="83220569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Data Synthesis…"/>
          <p:cNvSpPr>
            <a:spLocks noGrp="1"/>
          </p:cNvSpPr>
          <p:nvPr>
            <p:ph type="title"/>
          </p:nvPr>
        </p:nvSpPr>
        <p:spPr>
          <a:xfrm>
            <a:off x="2455199" y="622975"/>
            <a:ext cx="5879102" cy="4389300"/>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spcBef>
                <a:spcPts val="1000"/>
              </a:spcBef>
            </a:pPr>
            <a:endParaRPr sz="27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dirty="0"/>
              <a:t>In order to bring clarity to complex data sets and identify useful patterns</a:t>
            </a:r>
            <a:r>
              <a:rPr lang="en-US" dirty="0"/>
              <a:t>,</a:t>
            </a:r>
            <a:r>
              <a:rPr dirty="0"/>
              <a:t> we must </a:t>
            </a:r>
            <a:br>
              <a:rPr dirty="0"/>
            </a:br>
            <a:r>
              <a:rPr dirty="0"/>
              <a:t>be </a:t>
            </a:r>
            <a:r>
              <a:rPr dirty="0">
                <a:solidFill>
                  <a:srgbClr val="FAA61A"/>
                </a:solidFill>
              </a:rPr>
              <a:t>organized</a:t>
            </a:r>
            <a:r>
              <a:rPr dirty="0"/>
              <a:t> and </a:t>
            </a:r>
            <a:r>
              <a:rPr dirty="0">
                <a:solidFill>
                  <a:srgbClr val="FAA61A"/>
                </a:solidFill>
              </a:rPr>
              <a:t>adaptable.</a:t>
            </a:r>
          </a:p>
        </p:txBody>
      </p:sp>
      <p:sp>
        <p:nvSpPr>
          <p:cNvPr id="154"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55"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1614011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Data Synthesis…"/>
          <p:cNvSpPr>
            <a:spLocks noGrp="1"/>
          </p:cNvSpPr>
          <p:nvPr>
            <p:ph type="title"/>
          </p:nvPr>
        </p:nvSpPr>
        <p:spPr>
          <a:xfrm>
            <a:off x="2455199" y="622975"/>
            <a:ext cx="5879102" cy="4389300"/>
          </a:xfrm>
          <a:prstGeom prst="rect">
            <a:avLst/>
          </a:prstGeom>
        </p:spPr>
        <p:txBody>
          <a:bodyPr/>
          <a:lstStyle/>
          <a:p>
            <a:pPr>
              <a:defRPr sz="3600" b="1">
                <a:latin typeface="+mn-lt"/>
                <a:ea typeface="+mn-ea"/>
                <a:cs typeface="+mn-cs"/>
                <a:sym typeface="Helvetica"/>
              </a:defRPr>
            </a:pPr>
            <a:r>
              <a:rPr dirty="0"/>
              <a:t>Data </a:t>
            </a:r>
            <a:r>
              <a:rPr lang="en-US" dirty="0"/>
              <a:t>s</a:t>
            </a:r>
            <a:r>
              <a:rPr dirty="0"/>
              <a:t>ynthesis</a:t>
            </a:r>
          </a:p>
          <a:p>
            <a:pPr>
              <a:spcBef>
                <a:spcPts val="1000"/>
              </a:spcBef>
            </a:pPr>
            <a:endParaRPr sz="2700" b="1" dirty="0">
              <a:solidFill>
                <a:srgbClr val="CCCCCC"/>
              </a:solidFill>
              <a:latin typeface="Helvetica Neue"/>
              <a:ea typeface="Helvetica Neue"/>
              <a:cs typeface="Helvetica Neue"/>
              <a:sym typeface="Helvetica Neue"/>
            </a:endParaRPr>
          </a:p>
          <a:p>
            <a:pPr>
              <a:defRPr b="1">
                <a:solidFill>
                  <a:srgbClr val="CCCCCC"/>
                </a:solidFill>
                <a:latin typeface="+mn-lt"/>
                <a:ea typeface="+mn-ea"/>
                <a:cs typeface="+mn-cs"/>
                <a:sym typeface="Helvetica"/>
              </a:defRPr>
            </a:pPr>
            <a:r>
              <a:rPr lang="en-US" dirty="0"/>
              <a:t>The process of uncovering </a:t>
            </a:r>
            <a:br>
              <a:rPr lang="en-US" dirty="0"/>
            </a:br>
            <a:r>
              <a:rPr lang="en-US" dirty="0"/>
              <a:t>the </a:t>
            </a:r>
            <a:r>
              <a:rPr lang="en-US" dirty="0">
                <a:solidFill>
                  <a:schemeClr val="accent4"/>
                </a:solidFill>
              </a:rPr>
              <a:t>meaning </a:t>
            </a:r>
            <a:r>
              <a:rPr lang="en-US" dirty="0"/>
              <a:t>behind the data collected related to </a:t>
            </a:r>
            <a:r>
              <a:rPr lang="en-US" dirty="0">
                <a:solidFill>
                  <a:schemeClr val="accent4"/>
                </a:solidFill>
              </a:rPr>
              <a:t>people’s </a:t>
            </a:r>
            <a:br>
              <a:rPr lang="en-US" dirty="0">
                <a:solidFill>
                  <a:schemeClr val="accent4"/>
                </a:solidFill>
              </a:rPr>
            </a:br>
            <a:r>
              <a:rPr lang="en-US" dirty="0">
                <a:solidFill>
                  <a:schemeClr val="accent4"/>
                </a:solidFill>
              </a:rPr>
              <a:t>real needs</a:t>
            </a:r>
            <a:r>
              <a:rPr dirty="0">
                <a:solidFill>
                  <a:schemeClr val="accent4"/>
                </a:solidFill>
              </a:rPr>
              <a:t>.</a:t>
            </a:r>
          </a:p>
        </p:txBody>
      </p:sp>
      <p:sp>
        <p:nvSpPr>
          <p:cNvPr id="154" name="Line"/>
          <p:cNvSpPr/>
          <p:nvPr/>
        </p:nvSpPr>
        <p:spPr>
          <a:xfrm flipH="1">
            <a:off x="2264849" y="788174"/>
            <a:ext cx="1" cy="5417701"/>
          </a:xfrm>
          <a:prstGeom prst="line">
            <a:avLst/>
          </a:prstGeom>
          <a:ln>
            <a:solidFill>
              <a:srgbClr val="CCEAEC"/>
            </a:solidFill>
          </a:ln>
        </p:spPr>
        <p:txBody>
          <a:bodyPr lIns="45719" rIns="45719"/>
          <a:lstStyle/>
          <a:p>
            <a:endParaRPr/>
          </a:p>
        </p:txBody>
      </p:sp>
      <p:sp>
        <p:nvSpPr>
          <p:cNvPr id="155" name="Our Approach"/>
          <p:cNvSpPr/>
          <p:nvPr/>
        </p:nvSpPr>
        <p:spPr>
          <a:xfrm>
            <a:off x="489200" y="690122"/>
            <a:ext cx="1639799" cy="398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b="1">
                <a:solidFill>
                  <a:srgbClr val="FAA61A"/>
                </a:solidFill>
                <a:latin typeface="+mn-lt"/>
                <a:ea typeface="+mn-ea"/>
                <a:cs typeface="+mn-cs"/>
                <a:sym typeface="Helvetica"/>
              </a:defRPr>
            </a:lvl1pPr>
          </a:lstStyle>
          <a:p>
            <a:r>
              <a:rPr lang="en-US" dirty="0"/>
              <a:t>Understand</a:t>
            </a:r>
            <a:endParaRPr dirty="0"/>
          </a:p>
        </p:txBody>
      </p:sp>
    </p:spTree>
    <p:extLst>
      <p:ext uri="{BB962C8B-B14F-4D97-AF65-F5344CB8AC3E}">
        <p14:creationId xmlns:p14="http://schemas.microsoft.com/office/powerpoint/2010/main" val="896005700"/>
      </p:ext>
    </p:extLst>
  </p:cSld>
  <p:clrMapOvr>
    <a:masterClrMapping/>
  </p:clrMapOvr>
  <p:transition spd="med"/>
</p:sld>
</file>

<file path=ppt/theme/theme1.xml><?xml version="1.0" encoding="utf-8"?>
<a:theme xmlns:a="http://schemas.openxmlformats.org/drawingml/2006/main" name="simple-dark-2">
  <a:themeElements>
    <a:clrScheme name="simple-dark-2">
      <a:dk1>
        <a:srgbClr val="212121"/>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a:ea typeface="Helvetica"/>
        <a:cs typeface="Helvetica"/>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imple-dark-2">
  <a:themeElements>
    <a:clrScheme name="simple-dark-2">
      <a:dk1>
        <a:srgbClr val="000000"/>
      </a:dk1>
      <a:lt1>
        <a:srgbClr val="FFFFFF"/>
      </a:lt1>
      <a:dk2>
        <a:srgbClr val="A7A7A7"/>
      </a:dk2>
      <a:lt2>
        <a:srgbClr val="535353"/>
      </a:lt2>
      <a:accent1>
        <a:srgbClr val="009688"/>
      </a:accent1>
      <a:accent2>
        <a:srgbClr val="EEEEEE"/>
      </a:accent2>
      <a:accent3>
        <a:srgbClr val="78909C"/>
      </a:accent3>
      <a:accent4>
        <a:srgbClr val="FFAB40"/>
      </a:accent4>
      <a:accent5>
        <a:srgbClr val="4DD0E1"/>
      </a:accent5>
      <a:accent6>
        <a:srgbClr val="EEFF41"/>
      </a:accent6>
      <a:hlink>
        <a:srgbClr val="0000FF"/>
      </a:hlink>
      <a:folHlink>
        <a:srgbClr val="FF00FF"/>
      </a:folHlink>
    </a:clrScheme>
    <a:fontScheme name="simple-dark-2">
      <a:majorFont>
        <a:latin typeface="Helvetica"/>
        <a:ea typeface="Helvetica"/>
        <a:cs typeface="Helvetica"/>
      </a:majorFont>
      <a:minorFont>
        <a:latin typeface="Helvetica"/>
        <a:ea typeface="Helvetica"/>
        <a:cs typeface="Helvetica"/>
      </a:minorFont>
    </a:fontScheme>
    <a:fmtScheme name="simple-dark-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12121"/>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19408</TotalTime>
  <Words>1531</Words>
  <Application>Microsoft Office PowerPoint</Application>
  <PresentationFormat>On-screen Show (4:3)</PresentationFormat>
  <Paragraphs>377</Paragraphs>
  <Slides>60</Slides>
  <Notes>60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60</vt:i4>
      </vt:variant>
    </vt:vector>
  </HeadingPairs>
  <TitlesOfParts>
    <vt:vector size="68" baseType="lpstr">
      <vt:lpstr>Arial</vt:lpstr>
      <vt:lpstr>Calibri</vt:lpstr>
      <vt:lpstr>Chivo</vt:lpstr>
      <vt:lpstr>Chivo Black</vt:lpstr>
      <vt:lpstr>Helvetica</vt:lpstr>
      <vt:lpstr>Helvetica Neue</vt:lpstr>
      <vt:lpstr>simple-dark-2</vt:lpstr>
      <vt:lpstr>Office Theme</vt:lpstr>
      <vt:lpstr>Fundamentals of Human-Centered Design</vt:lpstr>
      <vt:lpstr>PowerPoint Presentation</vt:lpstr>
      <vt:lpstr>Understand: Packaging and handling data</vt:lpstr>
      <vt:lpstr>Packaging and handling data</vt:lpstr>
      <vt:lpstr>PowerPoint Presentation</vt:lpstr>
      <vt:lpstr>PowerPoint Presentation</vt:lpstr>
      <vt:lpstr>Understand: Data synthesis </vt:lpstr>
      <vt:lpstr>Data synthesis  In order to bring clarity to complex data sets and identify useful patterns, we must  be organized and adaptable.</vt:lpstr>
      <vt:lpstr>Data synthesis  The process of uncovering  the meaning behind the data collected related to people’s  real needs.</vt:lpstr>
      <vt:lpstr>Data synthesis How insights connect with research</vt:lpstr>
      <vt:lpstr>Data synthesis Pattern finding</vt:lpstr>
      <vt:lpstr>Data synthesis Pattern finding</vt:lpstr>
      <vt:lpstr>Data synthesis Pattern finding</vt:lpstr>
      <vt:lpstr>Data synthesis Pattern finding</vt:lpstr>
      <vt:lpstr>Data synthesis Pattern finding</vt:lpstr>
      <vt:lpstr>Data synthesis Pattern finding</vt:lpstr>
      <vt:lpstr>Data synthesis Pattern finding</vt:lpstr>
      <vt:lpstr>Data synthesis Pattern finding</vt:lpstr>
      <vt:lpstr>PowerPoint Presentation</vt:lpstr>
      <vt:lpstr>Data synthesis Insight generation  What is an insight?  A single phrase that exhibits a deeper understanding of a person, a thing, or situation, framed as a definitive statement of truth.   </vt:lpstr>
      <vt:lpstr>Data synthesis Insight generation  What is NOT an insight?      1. Data   (Insight needs action)      2. Observation   (Observations do not have the   motivation behind the behavior)       3. Customer wish or statement   of need </vt:lpstr>
      <vt:lpstr>PowerPoint Presentation</vt:lpstr>
      <vt:lpstr>PowerPoint Presentation</vt:lpstr>
      <vt:lpstr>PowerPoint Presentation</vt:lpstr>
      <vt:lpstr>PowerPoint Presentation</vt:lpstr>
      <vt:lpstr>PowerPoint Presentation</vt:lpstr>
      <vt:lpstr>Envision: Idea generation</vt:lpstr>
      <vt:lpstr>PowerPoint Presentation</vt:lpstr>
      <vt:lpstr>What is ideation?  Ideation is the creative process of generating, developing, and communicating new ideas within  a design framework.</vt:lpstr>
      <vt:lpstr>Idea generation  Envisioning new futures requires building on other people’s ideas and "green housing" ideas that may feel unfinished or incomplete at the time. </vt:lpstr>
      <vt:lpstr>Tips for  design collaboration</vt:lpstr>
      <vt:lpstr>Creative matrix</vt:lpstr>
      <vt:lpstr>Envision: Prioritization of ideas</vt:lpstr>
      <vt:lpstr>Importance/difficulty matrix</vt:lpstr>
      <vt:lpstr>Importance/difficulty matrix</vt:lpstr>
      <vt:lpstr>Importance/difficulty matrix</vt:lpstr>
      <vt:lpstr>Prototype: Learning by making</vt:lpstr>
      <vt:lpstr>PowerPoint Presentation</vt:lpstr>
      <vt:lpstr>I learned... I relearned... I wonder... I was surprised...  I hope... I plan to...</vt:lpstr>
      <vt:lpstr>Prototype: Learn by making</vt:lpstr>
      <vt:lpstr>A prototype is…  A first simple model, draft, or version of a design or an idea that tests a concept or process in the real world.</vt:lpstr>
      <vt:lpstr>The value of a prototype</vt:lpstr>
      <vt:lpstr>PowerPoint Presentation</vt:lpstr>
      <vt:lpstr>PowerPoint Presentation</vt:lpstr>
      <vt:lpstr>The value of a prototype</vt:lpstr>
      <vt:lpstr>The value of a prototype</vt:lpstr>
      <vt:lpstr>The value of a prototype</vt:lpstr>
      <vt:lpstr>The value of a prototype</vt:lpstr>
      <vt:lpstr>Storytelling as prototyping</vt:lpstr>
      <vt:lpstr>Storytelling principles</vt:lpstr>
      <vt:lpstr>Storytelling principles</vt:lpstr>
      <vt:lpstr>Storytelling principles</vt:lpstr>
      <vt:lpstr>Concept poster  </vt:lpstr>
      <vt:lpstr>Practicing prototyping</vt:lpstr>
      <vt:lpstr>Constructive critique  con·struc·tive adjective</vt:lpstr>
      <vt:lpstr>PowerPoint Presentation</vt:lpstr>
      <vt:lpstr>PowerPoint Presentation</vt:lpstr>
      <vt:lpstr>PowerPoint Presentation</vt:lpstr>
      <vt:lpstr>I learned... I relearned... I wonder... I was surprised...  I hope... I plan to...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Human-Centered Design</dc:title>
  <dc:creator>Corcoran de Castillo, Blair A.</dc:creator>
  <cp:lastModifiedBy>Gorman, Peter</cp:lastModifiedBy>
  <cp:revision>200</cp:revision>
  <cp:lastPrinted>2019-09-18T16:13:14Z</cp:lastPrinted>
  <dcterms:modified xsi:type="dcterms:W3CDTF">2020-01-29T20:07:09Z</dcterms:modified>
</cp:coreProperties>
</file>